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1371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GEWINNER PRESENTATION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Wien ist der Proof of Concept.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Danach geht’s worldwide.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640080" y="3749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 Stadt. Erste 1.000 Läden. Echte Reviews. Dann die Welt.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40080" y="4389120"/>
            <a:ext cx="2743200" cy="54864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47548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Lokal  ·  Google Review Boost  ·  Global Ambition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 ·  From Wien to the World  ·  Gewinner Presentation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9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 ·  From Wien to the World  ·  Gewinner Presentation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 WIEN?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perfekte Proof of Concept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57200" y="123444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5544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Kompakte Stadt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85800" y="21488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Hohe Dichte an lokalen Betrieben. Man kann zu Fuß und mit dem Rad echte Beziehungen aufbauen.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97680" y="123444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26280" y="15544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Starke Café-Kultur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26280" y="21488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Genau unser Hustle-Feld. Lädenbesitzer sitzen dort, wo wir hingehen.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38160" y="123444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66760" y="15544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affin + traditionell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366760" y="214884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Wien mischt modernes Denken mit klassischen lokalen Geschäften – idealer Testmarkt.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57200" y="37033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40233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Messbar &amp; überschaubar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85800" y="46177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1.000 Local Seats sind hier realistisch erreichbar. Erfolg oder Lernen ist klar sichtbar.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297680" y="37033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26280" y="40233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Content-Maschine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4526280" y="46177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Schöne Locations, echte Stories, tägliche Spaces und Live-Videos funktionieren hier besonders gut.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38160" y="37033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66760" y="40233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vor Ort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8366760" y="46177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sind hier. Wir können jeden Tag rausgehen und onboarden – kein Remote-Theater.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 ·  From Wien to the World  ·  Gewinner Presentation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WIEN – SUCCESS METRICS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„Proof of Concept geschafft“ bedeutet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4630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850–1.000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640080" y="21488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5603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volles Cohort in Wien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109728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14630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500+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480560" y="21488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aktive Kampagnen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480560" y="25603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echte Review-Anfragen laufen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38160" y="109728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21040" y="146304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25.000+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8321040" y="214884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Review-Einladungen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21040" y="25603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systematisch versendet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56616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" y="39319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8.000+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640080" y="46177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echte neue Reviews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0080" y="50292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Google-konform generiert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297680" y="356616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480560" y="39319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€140k+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4480560" y="46177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in Wien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480560" y="50292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Seats + Packs + Upsells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8138160" y="356616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21040" y="39319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NPS 70+</a:t>
            </a:r>
            <a:endParaRPr lang="en-US" sz="2600" dirty="0"/>
          </a:p>
        </p:txBody>
      </p:sp>
      <p:sp>
        <p:nvSpPr>
          <p:cNvPr id="29" name="Text 27"/>
          <p:cNvSpPr/>
          <p:nvPr/>
        </p:nvSpPr>
        <p:spPr>
          <a:xfrm>
            <a:off x="8321040" y="46177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Kundenzufriedenheit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8321040" y="50292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Läden empfehlen uns weiter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 ·  From Wien to the World  ·  Gewinner Presentation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EXPANSION PLAYBOOK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einer Stadt zur Welt – Stadt für Stadt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65760" y="1097280"/>
            <a:ext cx="2788920" cy="4937760"/>
          </a:xfrm>
          <a:prstGeom prst="roundRect">
            <a:avLst>
              <a:gd name="adj" fmla="val 3279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132588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169164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Wien PoC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219456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Monat 1–6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274320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1.000 Local Seats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40" y="33832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Produkt &amp; Playbook validieren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402336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Content Engine aufbauen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" y="466344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Team-Rhythmus festigen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291840" y="1097280"/>
            <a:ext cx="2788920" cy="4937760"/>
          </a:xfrm>
          <a:prstGeom prst="roundRect">
            <a:avLst>
              <a:gd name="adj" fmla="val 3279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74720" y="132588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474720" y="169164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DACH + CEE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3474720" y="219456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Monat 7–18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474720" y="274320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München, Berlin, Zürich, Prag, Budapest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474720" y="33832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Lokale Hustler-Teams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474720" y="402336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Gleiche Café-Methode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474720" y="466344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Shared Learning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217920" y="1097280"/>
            <a:ext cx="2788920" cy="4937760"/>
          </a:xfrm>
          <a:prstGeom prst="roundRect">
            <a:avLst>
              <a:gd name="adj" fmla="val 3279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0" y="132588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3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400800" y="169164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Europa Scale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6400800" y="219456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 2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400800" y="274320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Top-30 europäische Städte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400800" y="33832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Franchise- oder Partner-Modell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400800" y="402336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Zentrale AI + Support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400800" y="466344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Starke Marke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9144000" y="1097280"/>
            <a:ext cx="2788920" cy="4937760"/>
          </a:xfrm>
          <a:prstGeom prst="roundRect">
            <a:avLst>
              <a:gd name="adj" fmla="val 3279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326880" y="132588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4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9326880" y="169164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Worldwide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9326880" y="2194560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 3+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9326880" y="274320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USA, UK, LatAm, APAC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9326880" y="338328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Lokale Partner + eigene Hubs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9326880" y="402336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Global Brand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9326880" y="466344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Kategorie-Dominanz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 ·  From Wien to the World  ·  Gewinner Presentation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WORLDWIDE ZAHLEN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die Zahlen bei globalem Erfolg aussehen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11247120" cy="640080"/>
          </a:xfrm>
          <a:prstGeom prst="roundRect">
            <a:avLst>
              <a:gd name="adj" fmla="val 11429"/>
            </a:avLst>
          </a:prstGeom>
          <a:solidFill>
            <a:srgbClr val="0A2A30"/>
          </a:solidFill>
          <a:ln w="12700">
            <a:solidFill>
              <a:srgbClr val="0A2A3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2344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Metrik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931920" y="12344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 1 (Wien + Start)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583680" y="12344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 2 (Europa)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0" y="12344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 3 (World)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1874520"/>
            <a:ext cx="11247120" cy="685800"/>
          </a:xfrm>
          <a:prstGeom prst="rect">
            <a:avLst/>
          </a:prstGeom>
          <a:solidFill>
            <a:srgbClr val="0F1623"/>
          </a:solidFill>
          <a:ln w="12700">
            <a:solidFill>
              <a:srgbClr val="0F162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0574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Aktive Städte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931920" y="20574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583680" y="20574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25–40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144000" y="20574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120+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2560320"/>
            <a:ext cx="11247120" cy="685800"/>
          </a:xfrm>
          <a:prstGeom prst="rect">
            <a:avLst/>
          </a:prstGeom>
          <a:solidFill>
            <a:srgbClr val="0C1320"/>
          </a:solidFill>
          <a:ln w="12700">
            <a:solidFill>
              <a:srgbClr val="0C132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27432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931920" y="27432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1.000–2.500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583680" y="27432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25.000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144000" y="27432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120.000+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457200" y="3246120"/>
            <a:ext cx="11247120" cy="685800"/>
          </a:xfrm>
          <a:prstGeom prst="rect">
            <a:avLst/>
          </a:prstGeom>
          <a:solidFill>
            <a:srgbClr val="0F1623"/>
          </a:solidFill>
          <a:ln w="12700">
            <a:solidFill>
              <a:srgbClr val="0F162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0080" y="34290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Aktive Kampagnen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3931920" y="34290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600+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583680" y="34290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15.000+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144000" y="34290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70.000+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57200" y="3931920"/>
            <a:ext cx="11247120" cy="685800"/>
          </a:xfrm>
          <a:prstGeom prst="rect">
            <a:avLst/>
          </a:prstGeom>
          <a:solidFill>
            <a:srgbClr val="0C1320"/>
          </a:solidFill>
          <a:ln w="12700">
            <a:solidFill>
              <a:srgbClr val="0C132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41148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Echte Reviews generiert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3931920" y="41148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10.000+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583680" y="41148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250.000+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9144000" y="41148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Mio+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457200" y="4617720"/>
            <a:ext cx="11247120" cy="685800"/>
          </a:xfrm>
          <a:prstGeom prst="rect">
            <a:avLst/>
          </a:prstGeom>
          <a:solidFill>
            <a:srgbClr val="0F1623"/>
          </a:solidFill>
          <a:ln w="12700">
            <a:solidFill>
              <a:srgbClr val="0F162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0080" y="48006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Jahresumsatz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3931920" y="48006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€250–400k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583680" y="48006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€8–12 Mio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9144000" y="48006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€45–70 Mio</a:t>
            </a:r>
            <a:endParaRPr lang="en-US" sz="1500" dirty="0"/>
          </a:p>
        </p:txBody>
      </p:sp>
      <p:sp>
        <p:nvSpPr>
          <p:cNvPr id="37" name="Shape 35"/>
          <p:cNvSpPr/>
          <p:nvPr/>
        </p:nvSpPr>
        <p:spPr>
          <a:xfrm>
            <a:off x="457200" y="5303520"/>
            <a:ext cx="11247120" cy="685800"/>
          </a:xfrm>
          <a:prstGeom prst="rect">
            <a:avLst/>
          </a:prstGeom>
          <a:solidFill>
            <a:srgbClr val="0C1320"/>
          </a:solidFill>
          <a:ln w="12700">
            <a:solidFill>
              <a:srgbClr val="0C132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40080" y="54864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Team-Größe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3931920" y="548640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5–12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6583680" y="54864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60–100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9144000" y="54864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300+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 ·  From Wien to the World  ·  Gewinner Presentation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ECONOMICS BEI SCALE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 das Modell global skalierbar ist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23444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5087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Seat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1920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€99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85800" y="26060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Einmalig · hoher Perceived Value · begrenzte Plätze pro Stadt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123444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26280" y="15087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Bewertungen-Pack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26280" y="1920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€79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4526280" y="26060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Wiederkehrend möglich · klarer Outcome · hohe Conversion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38160" y="123444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66760" y="15087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LTV pro Laden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66760" y="19202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€250–400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8366760" y="26060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Seat + 1–3 Packs + mögliche weitere Upsells über 12–18 Monate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7033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9776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CAC Ziel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85800" y="43891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€40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685800" y="50749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Durch Café-Hustle + Content + Micro-Creator extrem günstig gehalten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297680" y="37033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26280" y="39776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Margin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526280" y="43891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75–85 %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4526280" y="50749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+ AI-Service · wenig variable Kosten pro zusätzlichem Laden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8138160" y="37033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66760" y="39776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Payback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366760" y="43891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2 Monate</a:t>
            </a:r>
            <a:endParaRPr lang="en-US" sz="2600" dirty="0"/>
          </a:p>
        </p:txBody>
      </p:sp>
      <p:sp>
        <p:nvSpPr>
          <p:cNvPr id="30" name="Text 28"/>
          <p:cNvSpPr/>
          <p:nvPr/>
        </p:nvSpPr>
        <p:spPr>
          <a:xfrm>
            <a:off x="8366760" y="507492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Schneller Cash-Return ermöglicht aggressive Expansion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 ·  From Wien to the World  ·  Gewinner Presentation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 WIR GEWINNEN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 die Größten. Die Besten an Ausführung.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5087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Google-konform by design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5800" y="21031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verkaufen keine Fake-Reviews. Das schützt uns langfristig und baut echtes Vertrauen.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97680" y="11887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26280" y="15087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 + Online Hybrid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26280" y="21031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Café-Hustle + tägliche Spaces/Lives ist schwer zu kopieren. Die meisten SaaS bleiben rein digital.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38160" y="118872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66760" y="15087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als Multiplikator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66760" y="210312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skalieren Support und Personalisierung mit AI, ohne die menschliche Wärme zu verlieren.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57200" y="365760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9776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Scarcity pro Stadt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85800" y="457200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1.000 Plätze pro Stadt erzeugen FOMO und Wert. Kein endloses Massenprodukt.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297680" y="365760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26280" y="39776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Team-Kultur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526280" y="457200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Leute, die sich vertrauen und lieben, schlagen 50, die sich misstrauen. Das bleibt unser Vorteil.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138160" y="3657600"/>
            <a:ext cx="3657600" cy="2286000"/>
          </a:xfrm>
          <a:prstGeom prst="roundRect">
            <a:avLst>
              <a:gd name="adj" fmla="val 4000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66760" y="39776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Lernkurve aus Wien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366760" y="457200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Alles, was in Wien funktioniert, wird zum Playbook. Jede neue Stadt startet mit Vorsprung.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 ·  From Wien to the World  ·  Gewinner Presentation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3657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VISION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112471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jeder wichtigen Stadt der Welt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helfen wir lokalen Betrieben,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echte Reputation aufzubauen.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457200" y="3108960"/>
            <a:ext cx="11247120" cy="2834640"/>
          </a:xfrm>
          <a:prstGeom prst="roundRect">
            <a:avLst>
              <a:gd name="adj" fmla="val 3226"/>
            </a:avLst>
          </a:prstGeom>
          <a:solidFill>
            <a:srgbClr val="0F1623"/>
          </a:solidFill>
          <a:ln w="12700">
            <a:solidFill>
              <a:srgbClr val="1A25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3832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Wien beweist, dass es funktioniert.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2960" y="38862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Das Playbook ist wiederholbar.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60" y="43891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Das Team bleibt eng und vertrauensvoll – auch bei 300 Leuten.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2960" y="4892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Wir werden die Kategorie „Local Reputation Systems“ definieren.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B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5080E"/>
          </a:solidFill>
          <a:ln w="12700">
            <a:solidFill>
              <a:srgbClr val="05080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37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  ·  From Wien to the World  ·  Gewinner Presentation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002975" y="65379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FAZIT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463040"/>
            <a:ext cx="11247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Wien ist der Anfang.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Welt ist das Ziel.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gewinnen – zusammen.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457200" y="3931920"/>
            <a:ext cx="11247120" cy="1920240"/>
          </a:xfrm>
          <a:prstGeom prst="roundRect">
            <a:avLst>
              <a:gd name="adj" fmla="val 4762"/>
            </a:avLst>
          </a:prstGeom>
          <a:solidFill>
            <a:srgbClr val="0F1623"/>
          </a:solidFill>
          <a:ln w="19050">
            <a:solidFill>
              <a:srgbClr val="00E5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297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Leute. Ein Playbook. Tägliche Ausführung.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F4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 Misstrauen. Viel Liebe. Maximale Ambition.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2960" y="53035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E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Wien to the World.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 – From Wien to the World</dc:title>
  <dc:subject>Gewinner Presentation – PoC Wien &amp; Global Scale</dc:subject>
  <dc:creator>Aura Team</dc:creator>
  <cp:lastModifiedBy>Aura Team</cp:lastModifiedBy>
  <cp:revision>1</cp:revision>
  <dcterms:created xsi:type="dcterms:W3CDTF">2026-08-10T22:59:35Z</dcterms:created>
  <dcterms:modified xsi:type="dcterms:W3CDTF">2026-08-10T22:59:35Z</dcterms:modified>
</cp:coreProperties>
</file>