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1280160"/>
            <a:ext cx="36576" cy="21945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28016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6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OPERATING SYSTEM</a:t>
            </a:r>
            <a:endParaRPr lang="en-US" sz="3200" dirty="0"/>
          </a:p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AUTONOMOUS COMPANIES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 company.  Give it a mission.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employees do the work.  You own the upside.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4114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workforce  ·  autonomous operations  ·  economic infrastructure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47091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aibusiness.fun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 —  THE PROBLEM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TODAY, THE FOUNDER IS THE WHOLE COMPANY.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14300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1430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560320" y="114300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11430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663440" y="114300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1430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Marketing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766560" y="114300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66560" y="11430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178308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17830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560320" y="178308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560320" y="17830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663440" y="178308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63440" y="17830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766560" y="178308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66560" y="17830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Engineering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242316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4231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560320" y="242316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60320" y="24231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663440" y="242316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63440" y="24231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766560" y="2423160"/>
            <a:ext cx="192024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66560" y="24231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HR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57200" y="3246120"/>
            <a:ext cx="8229600" cy="1234440"/>
          </a:xfrm>
          <a:prstGeom prst="roundRect">
            <a:avLst>
              <a:gd name="adj" fmla="val 5926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5800" y="33832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bottleneck isn't ambition.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It's the founder's calendar.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85800" y="397764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additional customer creates more work. Every new opportunity creates another task.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business eventually hits the limits of one human.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 —  THE SWITCH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ONE HUMAN DOING EVERYTHING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ONE OWNER + AN AI WORKFORCE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55448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508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01168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Mission &amp; Approval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874520" y="1737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148840" y="1371600"/>
            <a:ext cx="155448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148840" y="1508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7E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ATLAS / CEO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194560" y="201168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Strategy · Orchestration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566160" y="1737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840480" y="1371600"/>
            <a:ext cx="155448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0" y="1508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EMPLOYEES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886200" y="201168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Specialized Execution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257800" y="1737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532120" y="1371600"/>
            <a:ext cx="155448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32120" y="1508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PROOF OF WORK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577840" y="201168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Auditable Evidence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49440" y="1737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223760" y="1371600"/>
            <a:ext cx="155448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23760" y="1508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 RESULTS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269480" y="201168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Ledger · Revenue · ROI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57200" y="2834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owner defines the mission. Atlas turns it into a plan. The founder approves.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Specialized AI employees execute. Every meaningful action creates proof.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economic ledger separates actual results from projections.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57200" y="384048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111827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3840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You're still the boss.  The staff just happen to be AI.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 —  LIVE PRODUCT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NOT A CONCEPT.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 already operates as a live AI company command center.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12801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Command Center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606040" y="12801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CEO / Atlas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AI Employee Roster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903720" y="12801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Mission System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166420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Founder Approval Gates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606040" y="166420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Task Execution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54880" y="166420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Proof of Work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903720" y="166420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Company Memory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2048256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Economic Ledger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06040" y="2048256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Revenue Tracking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54880" y="2048256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Customer Tracking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903720" y="2048256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Product Management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2432304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Marketing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606040" y="2432304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Sales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754880" y="2432304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Lead Hunter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903720" y="2432304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Website &amp; Business Site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2816352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Channels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606040" y="2816352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Wallet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754880" y="2816352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Trading Desk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903720" y="2816352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Yield Desk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320040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Analytics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2606040" y="320040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Machine API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754880" y="320040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Marketplace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903720" y="320040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Community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361188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3703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640080" y="40233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Employees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2286000" y="3703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71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2286000" y="40233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Completed Tasks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3931920" y="3703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86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3931920" y="40233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Memories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577840" y="3703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85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5577840" y="40233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Decisions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223760" y="3703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L6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223760" y="40233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Level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457200" y="45262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activity is live. Commercial validation is the next milestone.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 —  AI WORKFORCE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COMPANY HAS EMPLOYEES.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00584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1430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ATLAS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14173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Chief Executive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1737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Strategy · orchestration · delegation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606040" y="100584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606040" y="100584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4" name="Text 12"/>
          <p:cNvSpPr/>
          <p:nvPr/>
        </p:nvSpPr>
        <p:spPr>
          <a:xfrm>
            <a:off x="2788920" y="11430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88920" y="14173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Trading Desk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88920" y="1737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intelligence · risk · trading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754880" y="100584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100584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1430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LEDGER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937760" y="14173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937760" y="1737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Economics · ROI · settlements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903720" y="100584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903720" y="100584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4" name="Text 22"/>
          <p:cNvSpPr/>
          <p:nvPr/>
        </p:nvSpPr>
        <p:spPr>
          <a:xfrm>
            <a:off x="7086600" y="11430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086600" y="14173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Engineering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086600" y="17373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· automation · infrastructure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" y="242316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7200" y="242316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25603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IRIS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40080" y="283464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0080" y="31546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Products · storefront · offers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606040" y="242316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606040" y="242316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4" name="Text 32"/>
          <p:cNvSpPr/>
          <p:nvPr/>
        </p:nvSpPr>
        <p:spPr>
          <a:xfrm>
            <a:off x="2788920" y="25603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VELA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2788920" y="283464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 &amp; Marketing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2788920" y="31546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Acquisition · campaigns · leads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754880" y="242316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754880" y="242316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9" name="Text 37"/>
          <p:cNvSpPr/>
          <p:nvPr/>
        </p:nvSpPr>
        <p:spPr>
          <a:xfrm>
            <a:off x="4937760" y="25603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ORIN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4937760" y="283464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Voice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4937760" y="31546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· social presence · comms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903720" y="242316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903720" y="2423160"/>
            <a:ext cx="54864" cy="1280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4" name="Text 42"/>
          <p:cNvSpPr/>
          <p:nvPr/>
        </p:nvSpPr>
        <p:spPr>
          <a:xfrm>
            <a:off x="7086600" y="25603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7086600" y="283464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 &amp; Liquidity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7086600" y="31546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Capital deployment · yield strategies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 —  HOW IT WORKS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MISSION. AN ENTIRE COMPANY.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96012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111827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9601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Founder:  "Get me 5 new website customers this month."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82880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Atlas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228600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strategy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148840" y="182880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14884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194560" y="228600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Prospecting + outreach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840480" y="182880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Iris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886200" y="228600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+ landing page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532120" y="182880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3212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577840" y="228600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223760" y="182880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2376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Ledger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269480" y="228600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Economics + ROI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2971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records:  WHO  ·  WHAT  ·  WHEN  ·  COST  ·  RESULT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57200" y="347472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3566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Mission in.  Coordinated execution out.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40080" y="3977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founder approves. The AI workforce executes. Proof is filed. Results settle in the ledger.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 —  PROOF OF WORK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WORK SHOULD LEAVE EVIDENCE.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5029200" cy="3200400"/>
          </a:xfrm>
          <a:prstGeom prst="roundRect">
            <a:avLst>
              <a:gd name="adj" fmla="val 28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005840"/>
            <a:ext cx="5029200" cy="4114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0515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PROOF CARD  ·  SETTLED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155448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28800" y="15544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Atlas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190195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828800" y="190195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Aura Desk infrastructure and training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85800" y="2249424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28800" y="2249424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hours ago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5800" y="259689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828800" y="2596896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AURA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2944368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28800" y="294436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Infrastructure and training completed based on documented research.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85800" y="32918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828800" y="32918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sources verified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5800" y="363931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828800" y="363931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TASK SETTLED IN LEDGER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760720" y="11887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does not simply produce chat responses.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760720" y="18288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creates an auditable history of company activity — who did what, when, at what cost, and with what result.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760720" y="3017520"/>
            <a:ext cx="301752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9050">
            <a:solidFill>
              <a:srgbClr val="34D39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760720" y="301752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Actual only —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 projected.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 —  ECONOMIC TRUTH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FAKE REVENUE. NO VANITY METRICS.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188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· ACTUAL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5544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$0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94360" y="214884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ledger settlement only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91840" y="10515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29000" y="1188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 · VERIFIED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29000" y="15544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3429000" y="214884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 customers only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26480" y="10515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63640" y="1188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PROFIT · ACTUAL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63640" y="15544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$0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263640" y="214884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Settled economics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27889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Actual revenue only exists after ledger settlement.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Projected revenue is explicitly labeled projected.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Allocated budgets are not revenue. AURA rewards are not company revenue.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0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374904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intentionally transparent. Aura builds an economic operating system — not another AI dashboard full of vanity numbers.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 —  BUSINESS MODEL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SUBSCRIPTIONS ARE THE CORE BUSINESS MODEL.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4173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17830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€49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57200" y="22402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 month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4360" y="26060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founders and small businesses.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91840" y="105156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111827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11430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RECOMMENDED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291840" y="14173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291840" y="17830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€149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291840" y="22402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 month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429000" y="26060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employees for acquisition, sales &amp; operations.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26480" y="105156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26480" y="14173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AUTONOMOUS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126480" y="17830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€399+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6126480" y="22402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/ month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263640" y="26060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Larger workforces, automation &amp; advanced capabilities.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32461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Potential additional revenue:  AI compute  ·  Premium agents  ·  Advanced automation  ·  API usage  ·  Additional companies  ·  Enterprise  ·  Marketplace fees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379476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111827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794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product makes money from software subscriptions.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token is not the core business model.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 —  SUBSCRIPTION ECONOMICS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RECURRING REVENUE + EXPANSION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1430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 customers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15087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€4,900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5720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28600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€49 avg  ·  Early traction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91840" y="100584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11430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1,000 customers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91840" y="15087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€99,000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329184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83280" y="228600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€99 avg  ·  Blended average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26480" y="100584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26480" y="11430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10,000 customers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26480" y="15087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€1.49M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12648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17920" y="228600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€149 avg  ·  Scaled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2926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B9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SCENARIOS — NOT FORECASTS.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3383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Expansion path:  Founder starts small  →  Adds AI employees  →  Uses more automation  →  Generates more value  →  Upgrades  →  Adds products / companies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40233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 revenue retention is designed around increasing AI workforce utilization and multi-company ownership.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 —  ECONOMIC ENGINE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SOFTWARE TO AUTONOMOUS ECONOMIC ACTIVITY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05156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SUBSCRIPTION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560320" y="105156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105156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WORKFORCE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54880" y="105156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05156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949440" y="105156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49440" y="105156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65760" y="182880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18288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560320" y="182880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560320" y="18288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54880" y="182880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54880" y="18288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REINVEST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949440" y="1828800"/>
            <a:ext cx="2011680" cy="594360"/>
          </a:xfrm>
          <a:prstGeom prst="roundRect">
            <a:avLst>
              <a:gd name="adj" fmla="val 923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49440" y="18288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2834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 extensions of the company OS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57200" y="3200400"/>
            <a:ext cx="2011680" cy="1051560"/>
          </a:xfrm>
          <a:prstGeom prst="roundRect">
            <a:avLst>
              <a:gd name="adj" fmla="val 521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TRADING DESK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48640" y="3749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Capital deployment under risk controls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606040" y="3200400"/>
            <a:ext cx="2011680" cy="1051560"/>
          </a:xfrm>
          <a:prstGeom prst="roundRect">
            <a:avLst>
              <a:gd name="adj" fmla="val 521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69748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 DESK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697480" y="3749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Residual capital strategies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54880" y="3200400"/>
            <a:ext cx="2011680" cy="1051560"/>
          </a:xfrm>
          <a:prstGeom prst="roundRect">
            <a:avLst>
              <a:gd name="adj" fmla="val 521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84632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WALLET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846320" y="3749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treasury &amp; settlements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903720" y="3200400"/>
            <a:ext cx="2011680" cy="1051560"/>
          </a:xfrm>
          <a:prstGeom prst="roundRect">
            <a:avLst>
              <a:gd name="adj" fmla="val 521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9516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MACHINE API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995160" y="3749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Programmable economic interface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 —  TRADING DESK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 DESK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CAPITAL THAT WORKS — UNDER HUMAN CONTROL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280160"/>
            <a:ext cx="196596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28016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606040" y="1280160"/>
            <a:ext cx="196596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06040" y="128016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54880" y="1280160"/>
            <a:ext cx="196596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128016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POSITION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903720" y="1280160"/>
            <a:ext cx="1965960" cy="502920"/>
          </a:xfrm>
          <a:prstGeom prst="roundRect">
            <a:avLst>
              <a:gd name="adj" fmla="val 1090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03720" y="128016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201168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Paper / Live modes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91840" y="201168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Founder-controlled risk limits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26480" y="201168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Daily notional caps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23317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Position limits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291840" y="23317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Exposure limits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26480" y="23317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Kill switch / Disarm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265176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Market regime analysis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265176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Strategy tracking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126480" y="265176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Backtesting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29718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Strategy books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291840" y="29718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Whale / market pulse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126480" y="29718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No auto-execution without auth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3383280"/>
            <a:ext cx="5029200" cy="1005840"/>
          </a:xfrm>
          <a:prstGeom prst="roundRect">
            <a:avLst>
              <a:gd name="adj" fmla="val 727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35204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 risk envelope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080" y="38404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Daily cap: $50   ·   Capital at risk: $0   ·   Max exposure: 0.1%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669280" y="3383280"/>
            <a:ext cx="3017520" cy="1005840"/>
          </a:xfrm>
          <a:prstGeom prst="roundRect">
            <a:avLst>
              <a:gd name="adj" fmla="val 7273"/>
            </a:avLst>
          </a:prstGeom>
          <a:solidFill>
            <a:srgbClr val="111827"/>
          </a:solidFill>
          <a:ln w="19050">
            <a:solidFill>
              <a:srgbClr val="FB92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69280" y="33832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B9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Autonomy does not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B9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mean unlimited risk.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 —  YIELD DESK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 DESK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MONEY THAT WORKS WHILE THE COMPANY WORKS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280160"/>
            <a:ext cx="393192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28016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  turns inventory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80560" y="141732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937760" y="1280160"/>
            <a:ext cx="374904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37760" y="128016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  parks residual capital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can evaluate: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" y="27889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Stablecoin lending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606040" y="27889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Liquidity provision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54880" y="27889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LP strategies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903720" y="27889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Gauge / voting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31546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Basis opportunities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606040" y="31546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Prediction markets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754880" y="31546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Automated routing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3611880"/>
            <a:ext cx="2011680" cy="411480"/>
          </a:xfrm>
          <a:prstGeom prst="roundRect">
            <a:avLst>
              <a:gd name="adj" fmla="val 1111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6118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606040" y="3611880"/>
            <a:ext cx="2011680" cy="411480"/>
          </a:xfrm>
          <a:prstGeom prst="roundRect">
            <a:avLst>
              <a:gd name="adj" fmla="val 1111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606040" y="36118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BALANCED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754880" y="3611880"/>
            <a:ext cx="2011680" cy="411480"/>
          </a:xfrm>
          <a:prstGeom prst="roundRect">
            <a:avLst>
              <a:gd name="adj" fmla="val 11111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36118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AGGRESSIVE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903720" y="3611880"/>
            <a:ext cx="2011680" cy="411480"/>
          </a:xfrm>
          <a:prstGeom prst="roundRect">
            <a:avLst>
              <a:gd name="adj" fmla="val 11111"/>
            </a:avLst>
          </a:prstGeom>
          <a:solidFill>
            <a:srgbClr val="111827"/>
          </a:solidFill>
          <a:ln w="12700">
            <a:solidFill>
              <a:srgbClr val="FB92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903720" y="36118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B9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EXTREME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4160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Indicative strategy ranges are not guaranteed returns. All strategies carry market, smart-contract, liquidity and IL risks.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  —  THE TOKEN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TOKEN IS THE ECOSYSTEM LAYER.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3931920" cy="137160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2344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169164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SUBSCRIPTION BUSINESS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revenue · product first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54880" y="1051560"/>
            <a:ext cx="3931920" cy="137160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2344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TOKEN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937760" y="169164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ECOSYSTEM / INCENTIVE / UTILITY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Participation · rewards · progression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2651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Potential utility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301752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Ecosystem participation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754880" y="301752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Incentives &amp; referral rewards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33756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Community progression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754880" y="333756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Selected in-app utility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365760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Agent / company economy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754880" y="365760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Marketplace incentives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397764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Future governance functions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0" y="397764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Access &amp; status layers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 —  FAIR LAUNCH PLAN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 TOKEN / MARKET OPERATIONS PLAN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1887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€3,000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40080" y="173736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initial token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acquisition at fair launch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54880" y="1005840"/>
            <a:ext cx="3931920" cy="1828800"/>
          </a:xfrm>
          <a:prstGeom prst="roundRect">
            <a:avLst>
              <a:gd name="adj" fmla="val 5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1887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€3,000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937760" y="173736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operations /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liquidity / trading infrastructure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3017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initial allocation: €6,000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32461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second €3,000 is distributed across 30 independent trading / market-operation agents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≈ €100 initial allocation per agent.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3749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 independent trading agents will operate under strict risk controls with the objective of generating genuine market activity and liquidity.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Target: UP TO $500,000 cumulative trading volume  —  TARGET, NOT GUARANTEED. No wash trading. No self-trading. No circular trades.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 —  MARKET OPS ARCHITECTURE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 AGENTS. ONE RISK ENGINE.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05156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 STRATEGY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783080" y="105156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83080" y="105156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ENGINE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0" y="105156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0" y="105156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17720" y="105156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17720" y="105156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035040" y="105156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35040" y="105156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452360" y="105156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52360" y="105156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REBALANCING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2103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Strategy categories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24231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Liquidity provision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26791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Inventory management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293522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Trend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3191256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Mean reversion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34472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Volatility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370332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Momentum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395935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Market-neutral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57200" y="421538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Spread / arbitrage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754880" y="2103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 engine controls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54880" y="24231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Max position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754880" y="26791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Max daily loss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754880" y="293522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Max slippage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754880" y="3191256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Max inventory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754880" y="34472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Max exposure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754880" y="370332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Kill switch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754880" y="395935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No leverage by default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57200" y="4297680"/>
            <a:ext cx="8229600" cy="365760"/>
          </a:xfrm>
          <a:prstGeom prst="roundRect">
            <a:avLst>
              <a:gd name="adj" fmla="val 15000"/>
            </a:avLst>
          </a:prstGeom>
          <a:solidFill>
            <a:srgbClr val="111827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Distributed execution.  Centralized risk.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  —  THE FLYWHEEL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AURA FLYWHEEL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09728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103120" y="109728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03120" y="109728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SUBSCRIPTIONS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840480" y="109728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0" y="109728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COMPANIES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577840" y="109728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77840" y="109728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 BUSINESS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ACTIVITY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15200" y="109728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0" y="109728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228600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228600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103120" y="228600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103120" y="228600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AI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840480" y="228600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40480" y="228600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COMPANIES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577840" y="228600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77840" y="228600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LARGER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ECOSYSTEM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315200" y="228600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0" y="2286000"/>
            <a:ext cx="1600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 UTILITY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57200" y="365760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3657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adoption drives the ecosystem.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speculation.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  —  GO-TO-MARKET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BUSINESSES WHERE ROI IS OBVIOUS.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14300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LOCAL BUSINESSES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146304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 generation · Review automation · Marketing · Customer follow-up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54880" y="1005840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37760" y="114300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AGENCIES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937760" y="146304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· Prospecting · Client operations · Content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057400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1945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ONLINE BUSINESSES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25146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Acquisition · Product launches · Support · Automation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2057400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37760" y="21945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WEB3 / CRYPTO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937760" y="25146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· Research · Trading intel · Marketing · Ops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46120"/>
            <a:ext cx="822960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383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CASE STUDY  ·  Vienna web agency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37490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Offer: €1,500 website package  ·  Goal: 5 new customers / month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creates: Atlas · Vela · Iris · Cass · Ledger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Prove the entire loop: mission → execution → customer → revenue.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  —  THE MOAT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MOAT IS NOT THE TOKEN.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188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46304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memory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148840" y="105156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48840" y="1188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240280" y="146304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Mission orchestration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840480" y="105156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1188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931920" y="146304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Multi-agent execution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532120" y="105156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32120" y="1188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623560" y="146304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Proof-of-work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223760" y="105156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223760" y="118872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200" y="146304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 ledger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214884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286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25603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 approval system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148840" y="214884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148840" y="2286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240280" y="25603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integrations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840480" y="214884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40480" y="2286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931920" y="25603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 performance history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532120" y="214884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532120" y="2286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623560" y="25603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 infrastructure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7223760" y="214884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23760" y="2286000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7315200" y="25603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 of autonomous companies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57200" y="3474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Anyone can call an LLM. Very few platforms turn AI into an operating company.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  —  ROADMAP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WORKING PRODUCT TO AUTONOMOUS ECONOMY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96012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960120"/>
            <a:ext cx="73152" cy="777240"/>
          </a:xfrm>
          <a:prstGeom prst="rect">
            <a:avLst/>
          </a:prstGeom>
          <a:solidFill>
            <a:srgbClr val="34D399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0515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103120" y="105156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WORKING PRODUCT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0" y="105156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13716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Command Center · AI workforce · Missions · Proof-of-work · Memory · Trading / Yield infra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182880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828800"/>
            <a:ext cx="73152" cy="77724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19202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103120" y="1920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COMMERCIAL VALIDATION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315200" y="192024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31520" y="2240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paying companies · Settled revenue · Subscription retention · Case studies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269748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2697480"/>
            <a:ext cx="73152" cy="777240"/>
          </a:xfrm>
          <a:prstGeom prst="rect">
            <a:avLst/>
          </a:prstGeom>
          <a:solidFill>
            <a:srgbClr val="94A3B8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27889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103120" y="27889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31520" y="310896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 → 1,000 companies · Marketplace · Agent economy · Advanced API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356616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" y="3566160"/>
            <a:ext cx="73152" cy="777240"/>
          </a:xfrm>
          <a:prstGeom prst="rect">
            <a:avLst/>
          </a:prstGeom>
          <a:solidFill>
            <a:srgbClr val="94A3B8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36576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4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2103120" y="3657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AUTONOMOUS NETWORK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31520" y="397764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 AI-native companies · Inter-company economy · Global agent marketplace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 —  90-DAY MISSION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NEXT 90 DAYS ARE ABOUT ONE THING:  PROOF.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265176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2344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0–30 DAYS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1691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1–10 paying companies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91840" y="1051560"/>
            <a:ext cx="265176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2344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30–60 DAYS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29000" y="1691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10–50 customers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1051560"/>
            <a:ext cx="2651760" cy="1188720"/>
          </a:xfrm>
          <a:prstGeom prst="roundRect">
            <a:avLst>
              <a:gd name="adj" fmla="val 615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26480" y="12344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60–90 DAYS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263640" y="1691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50–100+ companies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2468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KPIs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83464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8346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606040" y="283464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606040" y="28346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54880" y="283464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8346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Retention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03720" y="283464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903720" y="28346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CAC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324612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324612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Gross margin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606040" y="324612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606040" y="324612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/ company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324612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324612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cost / company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03720" y="3246120"/>
            <a:ext cx="2011680" cy="347472"/>
          </a:xfrm>
          <a:prstGeom prst="roundRect">
            <a:avLst>
              <a:gd name="adj" fmla="val 1315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903720" y="324612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1F5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 success rate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57200" y="384048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111827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57200" y="38404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features are not the milestone.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 customers and real settled revenue are.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 —  WHY NOW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 / 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NOW?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9601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technology shifts are converging: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14173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7280" y="141732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agents can now execute complex workflows.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19202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97280" y="19202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Businesses increasingly operate through software.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24231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97280" y="2423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Crypto provides programmable economic rails.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57200" y="3108960"/>
            <a:ext cx="8229600" cy="1280160"/>
          </a:xfrm>
          <a:prstGeom prst="roundRect">
            <a:avLst>
              <a:gd name="adj" fmla="val 7143"/>
            </a:avLst>
          </a:prstGeom>
          <a:solidFill>
            <a:srgbClr val="111827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461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combines all three: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36118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workforce  +  Business OS  +  Economic infrastructure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" y="402336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Result:  A new category — AUTONOMOUS COMPANIES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828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82803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 / 24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73152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IF EVERY ENTREPRENEUR</a:t>
            </a:r>
            <a:endParaRPr lang="en-US" sz="2400" dirty="0"/>
          </a:p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COULD OWN A COMPANY</a:t>
            </a:r>
            <a:endParaRPr lang="en-US" sz="2400" dirty="0"/>
          </a:p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WITHOUT HAVING TO DO</a:t>
            </a:r>
            <a:endParaRPr lang="en-US" sz="2400" dirty="0"/>
          </a:p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JOB THEMSELVES?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26517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OWNER.  ONE MISSION.  AN AI WORKFORCE.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32004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Millions of businesses.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Millions of AI employees.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economic operating layer.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4206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  ·  THE OPERATING SYSTEM FOR AUTONOMOUS COMPANIES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spc="600" kern="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AURA OS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CREATE.  EXECUTE.  EARN.  GROW.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own the company.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staff just happen to be AI.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840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aibusiness.fun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Aura 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OS — The Operating System for Autonomous Companies</dc:title>
  <dc:subject>Investor Presentation</dc:subject>
  <dc:creator>Aura OS</dc:creator>
  <cp:lastModifiedBy>Aura OS</cp:lastModifiedBy>
  <cp:revision>1</cp:revision>
  <dcterms:created xsi:type="dcterms:W3CDTF">2026-08-11T04:35:55Z</dcterms:created>
  <dcterms:modified xsi:type="dcterms:W3CDTF">2026-08-11T04:35:55Z</dcterms:modified>
</cp:coreProperties>
</file>