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645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ECONOMICS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Detaillierte Analyse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 Local Seat &amp; Kampagne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40080" y="38404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Annahmen · LTV · CAC · Margin · Payback · Szenarien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Unit Economics Detail  ·  Intern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8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Unit Economics Detail  ·  Intern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8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KERNANNAHMEN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943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Worauf die Rechnung basiert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188720"/>
            <a:ext cx="5486400" cy="4846320"/>
          </a:xfrm>
          <a:prstGeom prst="roundRect">
            <a:avLst>
              <a:gd name="adj" fmla="val 188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14173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PREISE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19659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Seat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657600" y="19659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€99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31520" y="22860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einmalig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28346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Bewertungen-Pack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657600" y="283464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€79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31520" y="31546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 Kampagne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31520" y="37033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Sichtbarkeit-Pack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657600" y="37033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€49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402336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31520" y="45720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Neukunden-Pack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657600" y="4572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€99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731520" y="48920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17920" y="1188720"/>
            <a:ext cx="5486400" cy="4846320"/>
          </a:xfrm>
          <a:prstGeom prst="roundRect">
            <a:avLst>
              <a:gd name="adj" fmla="val 188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92240" y="14173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CONVERSION ANNAHMEN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92240" y="201168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Seat → Boost-Pack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492240" y="23317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55–65 %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492240" y="288036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Packs pro aktivem Laden (12 Mon)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6492240" y="32004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1.6–2.2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6492240" y="374904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Weitere Upsells (Sichtbarkeit etc.)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6492240" y="406908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20–30 %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6492240" y="46177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Churn nach 12 Monaten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6492240" y="493776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niedrig (Seat ist einmalig)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Unit Economics Detail  ·  Intern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8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LTV BERECHNUNG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Lifetime Value pro Local Seat (12–18 Monate)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051560"/>
            <a:ext cx="3657600" cy="5029200"/>
          </a:xfrm>
          <a:prstGeom prst="roundRect">
            <a:avLst>
              <a:gd name="adj" fmla="val 25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12801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KONSERVATIV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85800" y="19202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Seat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217627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€99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85800" y="26060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Boost-Pack Conversion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85800" y="286207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50 %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85800" y="32918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Packs pro Laden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" y="354787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× €79 = €110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85800" y="39776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Weitere Upsells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423367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€25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85800" y="46634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LTV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85800" y="491947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€234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4297680" y="1051560"/>
            <a:ext cx="3657600" cy="5029200"/>
          </a:xfrm>
          <a:prstGeom prst="roundRect">
            <a:avLst>
              <a:gd name="adj" fmla="val 2500"/>
            </a:avLst>
          </a:prstGeom>
          <a:solidFill>
            <a:srgbClr val="0F1623"/>
          </a:solidFill>
          <a:ln w="25400">
            <a:solidFill>
              <a:srgbClr val="00E5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26280" y="12801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CASE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526280" y="19202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Seat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26280" y="217627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€99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4526280" y="26060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Boost-Pack Conversion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26280" y="286207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60 %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4526280" y="32918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Packs pro Laden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526280" y="354787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1.8 × €79 = €142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4526280" y="39776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Weitere Upsells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526280" y="423367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€40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526280" y="46634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LTV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526280" y="491947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€281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8138160" y="1051560"/>
            <a:ext cx="3657600" cy="5029200"/>
          </a:xfrm>
          <a:prstGeom prst="roundRect">
            <a:avLst>
              <a:gd name="adj" fmla="val 25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366760" y="12801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E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OPTIMISTISCH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8366760" y="19202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Seat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8366760" y="217627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€99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8366760" y="26060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Boost-Pack Conversion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8366760" y="286207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70 %</a:t>
            </a:r>
            <a:endParaRPr lang="en-US" sz="1800" dirty="0"/>
          </a:p>
        </p:txBody>
      </p:sp>
      <p:sp>
        <p:nvSpPr>
          <p:cNvPr id="37" name="Text 35"/>
          <p:cNvSpPr/>
          <p:nvPr/>
        </p:nvSpPr>
        <p:spPr>
          <a:xfrm>
            <a:off x="8366760" y="32918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Packs pro Laden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8366760" y="354787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× €79 = €182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8366760" y="39776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Weitere Upsells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8366760" y="423367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€60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8366760" y="466344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LTV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8366760" y="491947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E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€341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Unit Economics Detail  ·  Intern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8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CAC BREAKDOWN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Acquisition Cost – wie wir günstig bleiben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1051560"/>
            <a:ext cx="11247120" cy="868680"/>
          </a:xfrm>
          <a:prstGeom prst="roundRect">
            <a:avLst>
              <a:gd name="adj" fmla="val 8421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118872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Café-Hustle (direkt)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0" y="11887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€8–15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1508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Zeit + Kaffee + Material pro gewonnenem Seat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2011680"/>
            <a:ext cx="11247120" cy="868680"/>
          </a:xfrm>
          <a:prstGeom prst="roundRect">
            <a:avLst>
              <a:gd name="adj" fmla="val 8421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31520" y="21488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Organischer Content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943600" y="21488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€5–12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31520" y="24688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Anteilige Content-Kosten (Spaces, Lives, Clips)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2971800"/>
            <a:ext cx="11247120" cy="868680"/>
          </a:xfrm>
          <a:prstGeom prst="roundRect">
            <a:avLst>
              <a:gd name="adj" fmla="val 8421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31089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Boosts (X / TikTok)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943600" y="31089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€10–20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31520" y="342900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Nur auf bereits starke organische Clips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3931920"/>
            <a:ext cx="11247120" cy="868680"/>
          </a:xfrm>
          <a:prstGeom prst="roundRect">
            <a:avLst>
              <a:gd name="adj" fmla="val 8421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31520" y="406908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Micro-Creator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943600" y="4069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€8–15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31520" y="43891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Lokale Mentions, geteilt auf viele Seats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4892040"/>
            <a:ext cx="11247120" cy="868680"/>
          </a:xfrm>
          <a:prstGeom prst="roundRect">
            <a:avLst>
              <a:gd name="adj" fmla="val 8421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1520" y="50292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Blended CAC (Ziel)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943600" y="50292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€30–45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31520" y="534924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Durchschnitt über alle Kanäle in Wien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Unit Economics Detail  ·  Intern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8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MARGIN &amp; PAYBACK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schnell und wie profitabel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278892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1371600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78–85 %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94360" y="205740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Gross Margin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246888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 Payment-Fees &amp; AI-Compute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383280" y="1097280"/>
            <a:ext cx="278892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20440" y="1371600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 2 Monate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3520440" y="205740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Payback Period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520440" y="246888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Base-Case LTV &amp; CAC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309360" y="1097280"/>
            <a:ext cx="278892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46520" y="1371600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6–9×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46520" y="205740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LTV : CAC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446520" y="246888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gesundes Verhältnis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9235440" y="1097280"/>
            <a:ext cx="2788920" cy="2194560"/>
          </a:xfrm>
          <a:prstGeom prst="roundRect">
            <a:avLst>
              <a:gd name="adj" fmla="val 4167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372600" y="1371600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hoch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9372600" y="205740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 Conversion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9372600" y="246888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Seat wird sofort bezahlt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7200" y="35661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KOSTENSTRUKTUR (vereinfacht)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57200" y="4023360"/>
            <a:ext cx="2788920" cy="1920240"/>
          </a:xfrm>
          <a:prstGeom prst="roundRect">
            <a:avLst>
              <a:gd name="adj" fmla="val 381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4360" y="425196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Payment Fees (Stripe etc.)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94360" y="502920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~3 %</a:t>
            </a:r>
            <a:endParaRPr lang="en-US" sz="2200" dirty="0"/>
          </a:p>
        </p:txBody>
      </p:sp>
      <p:sp>
        <p:nvSpPr>
          <p:cNvPr id="27" name="Shape 25"/>
          <p:cNvSpPr/>
          <p:nvPr/>
        </p:nvSpPr>
        <p:spPr>
          <a:xfrm>
            <a:off x="3383280" y="4023360"/>
            <a:ext cx="2788920" cy="1920240"/>
          </a:xfrm>
          <a:prstGeom prst="roundRect">
            <a:avLst>
              <a:gd name="adj" fmla="val 381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20440" y="425196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/ Compute / Infrastruktur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3520440" y="502920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8–12 %</a:t>
            </a:r>
            <a:endParaRPr lang="en-US" sz="2200" dirty="0"/>
          </a:p>
        </p:txBody>
      </p:sp>
      <p:sp>
        <p:nvSpPr>
          <p:cNvPr id="30" name="Shape 28"/>
          <p:cNvSpPr/>
          <p:nvPr/>
        </p:nvSpPr>
        <p:spPr>
          <a:xfrm>
            <a:off x="6309360" y="4023360"/>
            <a:ext cx="2788920" cy="1920240"/>
          </a:xfrm>
          <a:prstGeom prst="roundRect">
            <a:avLst>
              <a:gd name="adj" fmla="val 381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46520" y="425196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&amp; Onboarding (anteilig)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446520" y="502920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5–8 %</a:t>
            </a:r>
            <a:endParaRPr lang="en-US" sz="2200" dirty="0"/>
          </a:p>
        </p:txBody>
      </p:sp>
      <p:sp>
        <p:nvSpPr>
          <p:cNvPr id="33" name="Shape 31"/>
          <p:cNvSpPr/>
          <p:nvPr/>
        </p:nvSpPr>
        <p:spPr>
          <a:xfrm>
            <a:off x="9235440" y="4023360"/>
            <a:ext cx="2788920" cy="1920240"/>
          </a:xfrm>
          <a:prstGeom prst="roundRect">
            <a:avLst>
              <a:gd name="adj" fmla="val 381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372600" y="425196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Contribution Margin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9372600" y="502920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E6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78–85 %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Unit Economics Detail  ·  Intern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8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WIEN BEISPIEL (BASE CASE)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850 Local Seats in Wien bedeuten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05156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12344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Seats verkauft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943600" y="12344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850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229600" y="12344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850 × €99 = €84.150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57200" y="187452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31520" y="20574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Boost-Pack Conversion 60 %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943600" y="2057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510 Packs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229600" y="20574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510 × €79 = €40.290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7200" y="269748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28803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Weitere Upsells (Ø €35)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943600" y="2880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ca. 300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229600" y="28803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 €10.500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31520" y="370332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Gesamt-Revenue Wien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229600" y="37033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 €134.900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457200" y="434340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1520" y="45262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80 % Contribution Margin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229600" y="45262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 €108.000 Contribution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457200" y="5166360"/>
            <a:ext cx="11247120" cy="731520"/>
          </a:xfrm>
          <a:prstGeom prst="roundRect">
            <a:avLst>
              <a:gd name="adj" fmla="val 10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1520" y="53492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Blended CAC €38 × 850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229600" y="53492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 €32.300 CAC gesamt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Unit Economics Detail  ·  Intern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8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SCALE IMPACT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sich Unit Economics bei Wachstum verbessern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141732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CAC sinkt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85800" y="201168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Markenbekanntheit + Referrals + bessere Creator-Deals → CAC kann auf €20–30 fallen.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97680" y="109728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26280" y="141732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LTV steigt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526280" y="201168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Mehr Pack-Optionen, höhere Conversion, längere Nutzung, zusätzliche Produkte.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38160" y="109728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66760" y="141732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Margin steigt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366760" y="201168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AI-Kosten pro Seat sinken relativ, Support wird effizienter, Fixkosten verteilen sich.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57200" y="356616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8862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Payback wird schneller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85800" y="448056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LTV €320+ und CAC €25 liegt Payback klar unter 1 Monat.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297680" y="356616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26280" y="38862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Cashflow wird zur Waffe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4526280" y="448056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Schneller Return ermöglicht aggressive Stadt-Expansion ohne große externe Finanzierung.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138160" y="356616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66760" y="38862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Netzwerk-Effekt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8366760" y="448056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Mehr Läden pro Stadt → mehr Content → mehr organische Leads → noch günstigerer CAC.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Unit Economics Detail  ·  Intern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8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ZUSAMMENFASSUNG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943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Unit Economics sind stark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57200" y="1280160"/>
            <a:ext cx="3657600" cy="1920240"/>
          </a:xfrm>
          <a:prstGeom prst="roundRect">
            <a:avLst>
              <a:gd name="adj" fmla="val 4762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16002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LTV (Base)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5800" y="21031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€281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4297680" y="1280160"/>
            <a:ext cx="3657600" cy="1920240"/>
          </a:xfrm>
          <a:prstGeom prst="roundRect">
            <a:avLst>
              <a:gd name="adj" fmla="val 4762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26280" y="16002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Ziel-CAC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26280" y="21031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€30–45</a:t>
            </a:r>
            <a:endParaRPr lang="en-US" sz="2800" dirty="0"/>
          </a:p>
        </p:txBody>
      </p:sp>
      <p:sp>
        <p:nvSpPr>
          <p:cNvPr id="13" name="Shape 11"/>
          <p:cNvSpPr/>
          <p:nvPr/>
        </p:nvSpPr>
        <p:spPr>
          <a:xfrm>
            <a:off x="8138160" y="1280160"/>
            <a:ext cx="3657600" cy="1920240"/>
          </a:xfrm>
          <a:prstGeom prst="roundRect">
            <a:avLst>
              <a:gd name="adj" fmla="val 4762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66760" y="16002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LTV:CAC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366760" y="210312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6–9×</a:t>
            </a:r>
            <a:endParaRPr lang="en-US" sz="2800" dirty="0"/>
          </a:p>
        </p:txBody>
      </p:sp>
      <p:sp>
        <p:nvSpPr>
          <p:cNvPr id="16" name="Shape 14"/>
          <p:cNvSpPr/>
          <p:nvPr/>
        </p:nvSpPr>
        <p:spPr>
          <a:xfrm>
            <a:off x="457200" y="3383280"/>
            <a:ext cx="3657600" cy="1920240"/>
          </a:xfrm>
          <a:prstGeom prst="roundRect">
            <a:avLst>
              <a:gd name="adj" fmla="val 4762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7033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Gross Margin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" y="42062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78–85 %</a:t>
            </a:r>
            <a:endParaRPr lang="en-US" sz="2800" dirty="0"/>
          </a:p>
        </p:txBody>
      </p:sp>
      <p:sp>
        <p:nvSpPr>
          <p:cNvPr id="19" name="Shape 17"/>
          <p:cNvSpPr/>
          <p:nvPr/>
        </p:nvSpPr>
        <p:spPr>
          <a:xfrm>
            <a:off x="4297680" y="3383280"/>
            <a:ext cx="3657600" cy="1920240"/>
          </a:xfrm>
          <a:prstGeom prst="roundRect">
            <a:avLst>
              <a:gd name="adj" fmla="val 4762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26280" y="37033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Payback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26280" y="42062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 2 Monate</a:t>
            </a:r>
            <a:endParaRPr lang="en-US" sz="2800" dirty="0"/>
          </a:p>
        </p:txBody>
      </p:sp>
      <p:sp>
        <p:nvSpPr>
          <p:cNvPr id="22" name="Shape 20"/>
          <p:cNvSpPr/>
          <p:nvPr/>
        </p:nvSpPr>
        <p:spPr>
          <a:xfrm>
            <a:off x="8138160" y="3383280"/>
            <a:ext cx="3657600" cy="1920240"/>
          </a:xfrm>
          <a:prstGeom prst="roundRect">
            <a:avLst>
              <a:gd name="adj" fmla="val 4762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66760" y="37033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Wien Contribution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366760" y="42062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 €108k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Aura Lokal – Unit Economics Detail</dc:title>
  <dc:subject>Detaillierte Unit Economics Analyse</dc:subject>
  <dc:creator>Aura Team</dc:creator>
  <cp:lastModifiedBy>Aura Team</cp:lastModifiedBy>
  <cp:revision>1</cp:revision>
  <dcterms:created xsi:type="dcterms:W3CDTF">2026-08-10T23:03:49Z</dcterms:created>
  <dcterms:modified xsi:type="dcterms:W3CDTF">2026-08-10T23:03:49Z</dcterms:modified>
</cp:coreProperties>
</file>