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0E5FF"/>
          </a:solidFill>
          <a:ln w="12700">
            <a:solidFill>
              <a:srgbClr val="00E5FF"/>
            </a:solidFill>
            <a:prstDash val="solid"/>
          </a:ln>
        </p:spPr>
      </p:sp>
      <p:sp>
        <p:nvSpPr>
          <p:cNvPr id="3" name="Text 1"/>
          <p:cNvSpPr/>
          <p:nvPr/>
        </p:nvSpPr>
        <p:spPr>
          <a:xfrm>
            <a:off x="548640" y="1645920"/>
            <a:ext cx="10972800" cy="548640"/>
          </a:xfrm>
          <a:prstGeom prst="rect">
            <a:avLst/>
          </a:prstGeom>
          <a:noFill/>
          <a:ln/>
        </p:spPr>
        <p:txBody>
          <a:bodyPr wrap="square" lIns="0" tIns="0" rIns="0" bIns="0" rtlCol="0" anchor="ctr"/>
          <a:lstStyle/>
          <a:p>
            <a:pPr indent="0" marL="0">
              <a:buNone/>
            </a:pPr>
            <a:r>
              <a:rPr lang="en-US" sz="1800" b="1" spc="600" kern="0" dirty="0">
                <a:solidFill>
                  <a:srgbClr val="00E5FF"/>
                </a:solidFill>
                <a:latin typeface="Arial" pitchFamily="34" charset="0"/>
                <a:ea typeface="Arial" pitchFamily="34" charset="-122"/>
                <a:cs typeface="Arial" pitchFamily="34" charset="-120"/>
              </a:rPr>
              <a:t>AURA OS</a:t>
            </a:r>
            <a:endParaRPr lang="en-US" sz="1800" dirty="0"/>
          </a:p>
        </p:txBody>
      </p:sp>
      <p:sp>
        <p:nvSpPr>
          <p:cNvPr id="4" name="Text 2"/>
          <p:cNvSpPr/>
          <p:nvPr/>
        </p:nvSpPr>
        <p:spPr>
          <a:xfrm>
            <a:off x="548640" y="2286000"/>
            <a:ext cx="10972800" cy="822960"/>
          </a:xfrm>
          <a:prstGeom prst="rect">
            <a:avLst/>
          </a:prstGeom>
          <a:noFill/>
          <a:ln/>
        </p:spPr>
        <p:txBody>
          <a:bodyPr wrap="square" lIns="0" tIns="0" rIns="0" bIns="0" rtlCol="0" anchor="ctr"/>
          <a:lstStyle/>
          <a:p>
            <a:pPr indent="0" marL="0">
              <a:buNone/>
            </a:pPr>
            <a:r>
              <a:rPr lang="en-US" sz="4200" b="1" dirty="0">
                <a:solidFill>
                  <a:srgbClr val="F0F4F8"/>
                </a:solidFill>
                <a:latin typeface="Arial" pitchFamily="34" charset="0"/>
                <a:ea typeface="Arial" pitchFamily="34" charset="-122"/>
                <a:cs typeface="Arial" pitchFamily="34" charset="-120"/>
              </a:rPr>
              <a:t>Pre-Launch Business Review</a:t>
            </a:r>
            <a:endParaRPr lang="en-US" sz="4200" dirty="0"/>
          </a:p>
        </p:txBody>
      </p:sp>
      <p:sp>
        <p:nvSpPr>
          <p:cNvPr id="5" name="Text 3"/>
          <p:cNvSpPr/>
          <p:nvPr/>
        </p:nvSpPr>
        <p:spPr>
          <a:xfrm>
            <a:off x="548640" y="3200400"/>
            <a:ext cx="10972800" cy="411480"/>
          </a:xfrm>
          <a:prstGeom prst="rect">
            <a:avLst/>
          </a:prstGeom>
          <a:noFill/>
          <a:ln/>
        </p:spPr>
        <p:txBody>
          <a:bodyPr wrap="square" lIns="0" tIns="0" rIns="0" bIns="0" rtlCol="0" anchor="ctr"/>
          <a:lstStyle/>
          <a:p>
            <a:pPr indent="0" marL="0">
              <a:buNone/>
            </a:pPr>
            <a:r>
              <a:rPr lang="en-US" sz="2000" i="1" dirty="0">
                <a:solidFill>
                  <a:srgbClr val="8B9BB4"/>
                </a:solidFill>
                <a:latin typeface="Arial" pitchFamily="34" charset="0"/>
                <a:ea typeface="Arial" pitchFamily="34" charset="-122"/>
                <a:cs typeface="Arial" pitchFamily="34" charset="-120"/>
              </a:rPr>
              <a:t>Own a company. Let AI make money.</a:t>
            </a:r>
            <a:endParaRPr lang="en-US" sz="2000" dirty="0"/>
          </a:p>
        </p:txBody>
      </p:sp>
      <p:sp>
        <p:nvSpPr>
          <p:cNvPr id="6" name="Shape 4"/>
          <p:cNvSpPr/>
          <p:nvPr/>
        </p:nvSpPr>
        <p:spPr>
          <a:xfrm>
            <a:off x="548640" y="3840480"/>
            <a:ext cx="2286000" cy="54864"/>
          </a:xfrm>
          <a:prstGeom prst="rect">
            <a:avLst/>
          </a:prstGeom>
          <a:solidFill>
            <a:srgbClr val="00E5FF"/>
          </a:solidFill>
          <a:ln w="12700">
            <a:solidFill>
              <a:srgbClr val="00E5FF"/>
            </a:solidFill>
            <a:prstDash val="solid"/>
          </a:ln>
        </p:spPr>
      </p:sp>
      <p:sp>
        <p:nvSpPr>
          <p:cNvPr id="7" name="Text 5"/>
          <p:cNvSpPr/>
          <p:nvPr/>
        </p:nvSpPr>
        <p:spPr>
          <a:xfrm>
            <a:off x="548640" y="4114800"/>
            <a:ext cx="9144000" cy="320040"/>
          </a:xfrm>
          <a:prstGeom prst="rect">
            <a:avLst/>
          </a:prstGeom>
          <a:noFill/>
          <a:ln/>
        </p:spPr>
        <p:txBody>
          <a:bodyPr wrap="square" lIns="0" tIns="0" rIns="0" bIns="0" rtlCol="0" anchor="ctr"/>
          <a:lstStyle/>
          <a:p>
            <a:pPr indent="0" marL="0">
              <a:buNone/>
            </a:pPr>
            <a:r>
              <a:rPr lang="en-US" sz="1400" dirty="0">
                <a:solidFill>
                  <a:srgbClr val="5A6A80"/>
                </a:solidFill>
                <a:latin typeface="Arial" pitchFamily="34" charset="0"/>
                <a:ea typeface="Arial" pitchFamily="34" charset="-122"/>
                <a:cs typeface="Arial" pitchFamily="34" charset="-120"/>
              </a:rPr>
              <a:t>August 2026  ·  Fair Launch: 14 Aug 2026 · 14:14 CEST</a:t>
            </a:r>
            <a:endParaRPr lang="en-US" sz="1400" dirty="0"/>
          </a:p>
        </p:txBody>
      </p:sp>
      <p:sp>
        <p:nvSpPr>
          <p:cNvPr id="8" name="Text 6"/>
          <p:cNvSpPr/>
          <p:nvPr/>
        </p:nvSpPr>
        <p:spPr>
          <a:xfrm>
            <a:off x="548640" y="5303520"/>
            <a:ext cx="91440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KPIs  ·  Top Customer Wins  ·  Q4 OKRs</a:t>
            </a:r>
            <a:endParaRPr lang="en-US" sz="1300" dirty="0"/>
          </a:p>
        </p:txBody>
      </p:sp>
      <p:sp>
        <p:nvSpPr>
          <p:cNvPr id="9" name="Shape 7"/>
          <p:cNvSpPr/>
          <p:nvPr/>
        </p:nvSpPr>
        <p:spPr>
          <a:xfrm>
            <a:off x="0" y="6537960"/>
            <a:ext cx="12191695" cy="320040"/>
          </a:xfrm>
          <a:prstGeom prst="rect">
            <a:avLst/>
          </a:prstGeom>
          <a:solidFill>
            <a:srgbClr val="06090F"/>
          </a:solidFill>
          <a:ln w="12700">
            <a:solidFill>
              <a:srgbClr val="06090F"/>
            </a:solidFill>
            <a:prstDash val="solid"/>
          </a:ln>
        </p:spPr>
      </p:sp>
      <p:sp>
        <p:nvSpPr>
          <p:cNvPr id="10" name="Text 8"/>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11" name="Text 9"/>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1 / 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2 / 7</a:t>
            </a:r>
            <a:endParaRPr lang="en-US" sz="1000" dirty="0"/>
          </a:p>
        </p:txBody>
      </p:sp>
      <p:sp>
        <p:nvSpPr>
          <p:cNvPr id="5" name="Text 3"/>
          <p:cNvSpPr/>
          <p:nvPr/>
        </p:nvSpPr>
        <p:spPr>
          <a:xfrm>
            <a:off x="457200" y="320040"/>
            <a:ext cx="10972800" cy="365760"/>
          </a:xfrm>
          <a:prstGeom prst="rect">
            <a:avLst/>
          </a:prstGeom>
          <a:noFill/>
          <a:ln/>
        </p:spPr>
        <p:txBody>
          <a:bodyPr wrap="square" lIns="0" tIns="0" rIns="0" bIns="0" rtlCol="0" anchor="ctr"/>
          <a:lstStyle/>
          <a:p>
            <a:pPr indent="0" marL="0">
              <a:buNone/>
            </a:pPr>
            <a:r>
              <a:rPr lang="en-US" sz="1400" b="1" spc="300" kern="0" dirty="0">
                <a:solidFill>
                  <a:srgbClr val="00E5FF"/>
                </a:solidFill>
                <a:latin typeface="Arial" pitchFamily="34" charset="0"/>
                <a:ea typeface="Arial" pitchFamily="34" charset="-122"/>
                <a:cs typeface="Arial" pitchFamily="34" charset="-120"/>
              </a:rPr>
              <a:t>AGENDA</a:t>
            </a:r>
            <a:endParaRPr lang="en-US" sz="1400" dirty="0"/>
          </a:p>
        </p:txBody>
      </p:sp>
      <p:sp>
        <p:nvSpPr>
          <p:cNvPr id="6" name="Text 4"/>
          <p:cNvSpPr/>
          <p:nvPr/>
        </p:nvSpPr>
        <p:spPr>
          <a:xfrm>
            <a:off x="457200" y="685800"/>
            <a:ext cx="10972800" cy="457200"/>
          </a:xfrm>
          <a:prstGeom prst="rect">
            <a:avLst/>
          </a:prstGeom>
          <a:noFill/>
          <a:ln/>
        </p:spPr>
        <p:txBody>
          <a:bodyPr wrap="square" lIns="0" tIns="0" rIns="0" bIns="0" rtlCol="0" anchor="ctr"/>
          <a:lstStyle/>
          <a:p>
            <a:pPr indent="0" marL="0">
              <a:buNone/>
            </a:pPr>
            <a:r>
              <a:rPr lang="en-US" sz="2800" b="1" dirty="0">
                <a:solidFill>
                  <a:srgbClr val="F0F4F8"/>
                </a:solidFill>
                <a:latin typeface="Arial" pitchFamily="34" charset="0"/>
                <a:ea typeface="Arial" pitchFamily="34" charset="-122"/>
                <a:cs typeface="Arial" pitchFamily="34" charset="-120"/>
              </a:rPr>
              <a:t>Business Review Overview</a:t>
            </a:r>
            <a:endParaRPr lang="en-US" sz="2800" dirty="0"/>
          </a:p>
        </p:txBody>
      </p:sp>
      <p:sp>
        <p:nvSpPr>
          <p:cNvPr id="7" name="Shape 5"/>
          <p:cNvSpPr/>
          <p:nvPr/>
        </p:nvSpPr>
        <p:spPr>
          <a:xfrm>
            <a:off x="457200" y="1371600"/>
            <a:ext cx="11247120" cy="777240"/>
          </a:xfrm>
          <a:prstGeom prst="roundRect">
            <a:avLst>
              <a:gd name="adj" fmla="val 9412"/>
            </a:avLst>
          </a:prstGeom>
          <a:solidFill>
            <a:srgbClr val="121826"/>
          </a:solidFill>
          <a:ln w="12700">
            <a:solidFill>
              <a:srgbClr val="1E2A3A"/>
            </a:solidFill>
            <a:prstDash val="solid"/>
          </a:ln>
        </p:spPr>
      </p:sp>
      <p:sp>
        <p:nvSpPr>
          <p:cNvPr id="8" name="Text 6"/>
          <p:cNvSpPr/>
          <p:nvPr/>
        </p:nvSpPr>
        <p:spPr>
          <a:xfrm>
            <a:off x="640080" y="1554480"/>
            <a:ext cx="822960" cy="411480"/>
          </a:xfrm>
          <a:prstGeom prst="rect">
            <a:avLst/>
          </a:prstGeom>
          <a:noFill/>
          <a:ln/>
        </p:spPr>
        <p:txBody>
          <a:bodyPr wrap="square" lIns="0" tIns="0" rIns="0" bIns="0" rtlCol="0" anchor="ctr"/>
          <a:lstStyle/>
          <a:p>
            <a:pPr indent="0" marL="0">
              <a:buNone/>
            </a:pPr>
            <a:r>
              <a:rPr lang="en-US" sz="2200" b="1" dirty="0">
                <a:solidFill>
                  <a:srgbClr val="00E5FF"/>
                </a:solidFill>
                <a:latin typeface="Arial" pitchFamily="34" charset="0"/>
                <a:ea typeface="Arial" pitchFamily="34" charset="-122"/>
                <a:cs typeface="Arial" pitchFamily="34" charset="-120"/>
              </a:rPr>
              <a:t>01</a:t>
            </a:r>
            <a:endParaRPr lang="en-US" sz="2200" dirty="0"/>
          </a:p>
        </p:txBody>
      </p:sp>
      <p:sp>
        <p:nvSpPr>
          <p:cNvPr id="9" name="Text 7"/>
          <p:cNvSpPr/>
          <p:nvPr/>
        </p:nvSpPr>
        <p:spPr>
          <a:xfrm>
            <a:off x="1645920" y="1481328"/>
            <a:ext cx="73152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Company Snapshot</a:t>
            </a:r>
            <a:endParaRPr lang="en-US" sz="1800" dirty="0"/>
          </a:p>
        </p:txBody>
      </p:sp>
      <p:sp>
        <p:nvSpPr>
          <p:cNvPr id="10" name="Text 8"/>
          <p:cNvSpPr/>
          <p:nvPr/>
        </p:nvSpPr>
        <p:spPr>
          <a:xfrm>
            <a:off x="1645920" y="1783080"/>
            <a:ext cx="73152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Mission, product &amp; current status</a:t>
            </a:r>
            <a:endParaRPr lang="en-US" sz="1300" dirty="0"/>
          </a:p>
        </p:txBody>
      </p:sp>
      <p:sp>
        <p:nvSpPr>
          <p:cNvPr id="11" name="Shape 9"/>
          <p:cNvSpPr/>
          <p:nvPr/>
        </p:nvSpPr>
        <p:spPr>
          <a:xfrm>
            <a:off x="457200" y="2240280"/>
            <a:ext cx="11247120" cy="777240"/>
          </a:xfrm>
          <a:prstGeom prst="roundRect">
            <a:avLst>
              <a:gd name="adj" fmla="val 9412"/>
            </a:avLst>
          </a:prstGeom>
          <a:solidFill>
            <a:srgbClr val="121826"/>
          </a:solidFill>
          <a:ln w="12700">
            <a:solidFill>
              <a:srgbClr val="1E2A3A"/>
            </a:solidFill>
            <a:prstDash val="solid"/>
          </a:ln>
        </p:spPr>
      </p:sp>
      <p:sp>
        <p:nvSpPr>
          <p:cNvPr id="12" name="Text 10"/>
          <p:cNvSpPr/>
          <p:nvPr/>
        </p:nvSpPr>
        <p:spPr>
          <a:xfrm>
            <a:off x="640080" y="2423160"/>
            <a:ext cx="822960" cy="411480"/>
          </a:xfrm>
          <a:prstGeom prst="rect">
            <a:avLst/>
          </a:prstGeom>
          <a:noFill/>
          <a:ln/>
        </p:spPr>
        <p:txBody>
          <a:bodyPr wrap="square" lIns="0" tIns="0" rIns="0" bIns="0" rtlCol="0" anchor="ctr"/>
          <a:lstStyle/>
          <a:p>
            <a:pPr indent="0" marL="0">
              <a:buNone/>
            </a:pPr>
            <a:r>
              <a:rPr lang="en-US" sz="2200" b="1" dirty="0">
                <a:solidFill>
                  <a:srgbClr val="00E5FF"/>
                </a:solidFill>
                <a:latin typeface="Arial" pitchFamily="34" charset="0"/>
                <a:ea typeface="Arial" pitchFamily="34" charset="-122"/>
                <a:cs typeface="Arial" pitchFamily="34" charset="-120"/>
              </a:rPr>
              <a:t>02</a:t>
            </a:r>
            <a:endParaRPr lang="en-US" sz="2200" dirty="0"/>
          </a:p>
        </p:txBody>
      </p:sp>
      <p:sp>
        <p:nvSpPr>
          <p:cNvPr id="13" name="Text 11"/>
          <p:cNvSpPr/>
          <p:nvPr/>
        </p:nvSpPr>
        <p:spPr>
          <a:xfrm>
            <a:off x="1645920" y="2350008"/>
            <a:ext cx="73152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Key Performance Indicators</a:t>
            </a:r>
            <a:endParaRPr lang="en-US" sz="1800" dirty="0"/>
          </a:p>
        </p:txBody>
      </p:sp>
      <p:sp>
        <p:nvSpPr>
          <p:cNvPr id="14" name="Text 12"/>
          <p:cNvSpPr/>
          <p:nvPr/>
        </p:nvSpPr>
        <p:spPr>
          <a:xfrm>
            <a:off x="1645920" y="2651760"/>
            <a:ext cx="73152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Pre-launch metrics &amp; live system health</a:t>
            </a:r>
            <a:endParaRPr lang="en-US" sz="1300" dirty="0"/>
          </a:p>
        </p:txBody>
      </p:sp>
      <p:sp>
        <p:nvSpPr>
          <p:cNvPr id="15" name="Shape 13"/>
          <p:cNvSpPr/>
          <p:nvPr/>
        </p:nvSpPr>
        <p:spPr>
          <a:xfrm>
            <a:off x="457200" y="3108960"/>
            <a:ext cx="11247120" cy="777240"/>
          </a:xfrm>
          <a:prstGeom prst="roundRect">
            <a:avLst>
              <a:gd name="adj" fmla="val 9412"/>
            </a:avLst>
          </a:prstGeom>
          <a:solidFill>
            <a:srgbClr val="121826"/>
          </a:solidFill>
          <a:ln w="12700">
            <a:solidFill>
              <a:srgbClr val="1E2A3A"/>
            </a:solidFill>
            <a:prstDash val="solid"/>
          </a:ln>
        </p:spPr>
      </p:sp>
      <p:sp>
        <p:nvSpPr>
          <p:cNvPr id="16" name="Text 14"/>
          <p:cNvSpPr/>
          <p:nvPr/>
        </p:nvSpPr>
        <p:spPr>
          <a:xfrm>
            <a:off x="640080" y="3291840"/>
            <a:ext cx="822960" cy="411480"/>
          </a:xfrm>
          <a:prstGeom prst="rect">
            <a:avLst/>
          </a:prstGeom>
          <a:noFill/>
          <a:ln/>
        </p:spPr>
        <p:txBody>
          <a:bodyPr wrap="square" lIns="0" tIns="0" rIns="0" bIns="0" rtlCol="0" anchor="ctr"/>
          <a:lstStyle/>
          <a:p>
            <a:pPr indent="0" marL="0">
              <a:buNone/>
            </a:pPr>
            <a:r>
              <a:rPr lang="en-US" sz="2200" b="1" dirty="0">
                <a:solidFill>
                  <a:srgbClr val="00E5FF"/>
                </a:solidFill>
                <a:latin typeface="Arial" pitchFamily="34" charset="0"/>
                <a:ea typeface="Arial" pitchFamily="34" charset="-122"/>
                <a:cs typeface="Arial" pitchFamily="34" charset="-120"/>
              </a:rPr>
              <a:t>03</a:t>
            </a:r>
            <a:endParaRPr lang="en-US" sz="2200" dirty="0"/>
          </a:p>
        </p:txBody>
      </p:sp>
      <p:sp>
        <p:nvSpPr>
          <p:cNvPr id="17" name="Text 15"/>
          <p:cNvSpPr/>
          <p:nvPr/>
        </p:nvSpPr>
        <p:spPr>
          <a:xfrm>
            <a:off x="1645920" y="3218688"/>
            <a:ext cx="73152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Top-3 Customer Wins</a:t>
            </a:r>
            <a:endParaRPr lang="en-US" sz="1800" dirty="0"/>
          </a:p>
        </p:txBody>
      </p:sp>
      <p:sp>
        <p:nvSpPr>
          <p:cNvPr id="18" name="Text 16"/>
          <p:cNvSpPr/>
          <p:nvPr/>
        </p:nvSpPr>
        <p:spPr>
          <a:xfrm>
            <a:off x="1645920" y="3520440"/>
            <a:ext cx="73152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Early adopters &amp; first company successes</a:t>
            </a:r>
            <a:endParaRPr lang="en-US" sz="1300" dirty="0"/>
          </a:p>
        </p:txBody>
      </p:sp>
      <p:sp>
        <p:nvSpPr>
          <p:cNvPr id="19" name="Shape 17"/>
          <p:cNvSpPr/>
          <p:nvPr/>
        </p:nvSpPr>
        <p:spPr>
          <a:xfrm>
            <a:off x="457200" y="3977640"/>
            <a:ext cx="11247120" cy="777240"/>
          </a:xfrm>
          <a:prstGeom prst="roundRect">
            <a:avLst>
              <a:gd name="adj" fmla="val 9412"/>
            </a:avLst>
          </a:prstGeom>
          <a:solidFill>
            <a:srgbClr val="121826"/>
          </a:solidFill>
          <a:ln w="12700">
            <a:solidFill>
              <a:srgbClr val="1E2A3A"/>
            </a:solidFill>
            <a:prstDash val="solid"/>
          </a:ln>
        </p:spPr>
      </p:sp>
      <p:sp>
        <p:nvSpPr>
          <p:cNvPr id="20" name="Text 18"/>
          <p:cNvSpPr/>
          <p:nvPr/>
        </p:nvSpPr>
        <p:spPr>
          <a:xfrm>
            <a:off x="640080" y="4160520"/>
            <a:ext cx="822960" cy="411480"/>
          </a:xfrm>
          <a:prstGeom prst="rect">
            <a:avLst/>
          </a:prstGeom>
          <a:noFill/>
          <a:ln/>
        </p:spPr>
        <p:txBody>
          <a:bodyPr wrap="square" lIns="0" tIns="0" rIns="0" bIns="0" rtlCol="0" anchor="ctr"/>
          <a:lstStyle/>
          <a:p>
            <a:pPr indent="0" marL="0">
              <a:buNone/>
            </a:pPr>
            <a:r>
              <a:rPr lang="en-US" sz="2200" b="1" dirty="0">
                <a:solidFill>
                  <a:srgbClr val="00E5FF"/>
                </a:solidFill>
                <a:latin typeface="Arial" pitchFamily="34" charset="0"/>
                <a:ea typeface="Arial" pitchFamily="34" charset="-122"/>
                <a:cs typeface="Arial" pitchFamily="34" charset="-120"/>
              </a:rPr>
              <a:t>04</a:t>
            </a:r>
            <a:endParaRPr lang="en-US" sz="2200" dirty="0"/>
          </a:p>
        </p:txBody>
      </p:sp>
      <p:sp>
        <p:nvSpPr>
          <p:cNvPr id="21" name="Text 19"/>
          <p:cNvSpPr/>
          <p:nvPr/>
        </p:nvSpPr>
        <p:spPr>
          <a:xfrm>
            <a:off x="1645920" y="4087368"/>
            <a:ext cx="73152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OKRs — Next Quarter</a:t>
            </a:r>
            <a:endParaRPr lang="en-US" sz="1800" dirty="0"/>
          </a:p>
        </p:txBody>
      </p:sp>
      <p:sp>
        <p:nvSpPr>
          <p:cNvPr id="22" name="Text 20"/>
          <p:cNvSpPr/>
          <p:nvPr/>
        </p:nvSpPr>
        <p:spPr>
          <a:xfrm>
            <a:off x="1645920" y="4389120"/>
            <a:ext cx="73152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Objectives &amp; key results for Q4 2026</a:t>
            </a:r>
            <a:endParaRPr lang="en-US" sz="1300" dirty="0"/>
          </a:p>
        </p:txBody>
      </p:sp>
      <p:sp>
        <p:nvSpPr>
          <p:cNvPr id="23" name="Shape 21"/>
          <p:cNvSpPr/>
          <p:nvPr/>
        </p:nvSpPr>
        <p:spPr>
          <a:xfrm>
            <a:off x="457200" y="4846320"/>
            <a:ext cx="11247120" cy="777240"/>
          </a:xfrm>
          <a:prstGeom prst="roundRect">
            <a:avLst>
              <a:gd name="adj" fmla="val 9412"/>
            </a:avLst>
          </a:prstGeom>
          <a:solidFill>
            <a:srgbClr val="121826"/>
          </a:solidFill>
          <a:ln w="12700">
            <a:solidFill>
              <a:srgbClr val="1E2A3A"/>
            </a:solidFill>
            <a:prstDash val="solid"/>
          </a:ln>
        </p:spPr>
      </p:sp>
      <p:sp>
        <p:nvSpPr>
          <p:cNvPr id="24" name="Text 22"/>
          <p:cNvSpPr/>
          <p:nvPr/>
        </p:nvSpPr>
        <p:spPr>
          <a:xfrm>
            <a:off x="640080" y="5029200"/>
            <a:ext cx="822960" cy="411480"/>
          </a:xfrm>
          <a:prstGeom prst="rect">
            <a:avLst/>
          </a:prstGeom>
          <a:noFill/>
          <a:ln/>
        </p:spPr>
        <p:txBody>
          <a:bodyPr wrap="square" lIns="0" tIns="0" rIns="0" bIns="0" rtlCol="0" anchor="ctr"/>
          <a:lstStyle/>
          <a:p>
            <a:pPr indent="0" marL="0">
              <a:buNone/>
            </a:pPr>
            <a:r>
              <a:rPr lang="en-US" sz="2200" b="1" dirty="0">
                <a:solidFill>
                  <a:srgbClr val="00E5FF"/>
                </a:solidFill>
                <a:latin typeface="Arial" pitchFamily="34" charset="0"/>
                <a:ea typeface="Arial" pitchFamily="34" charset="-122"/>
                <a:cs typeface="Arial" pitchFamily="34" charset="-120"/>
              </a:rPr>
              <a:t>05</a:t>
            </a:r>
            <a:endParaRPr lang="en-US" sz="2200" dirty="0"/>
          </a:p>
        </p:txBody>
      </p:sp>
      <p:sp>
        <p:nvSpPr>
          <p:cNvPr id="25" name="Text 23"/>
          <p:cNvSpPr/>
          <p:nvPr/>
        </p:nvSpPr>
        <p:spPr>
          <a:xfrm>
            <a:off x="1645920" y="4956048"/>
            <a:ext cx="73152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Roadmap &amp; Outlook</a:t>
            </a:r>
            <a:endParaRPr lang="en-US" sz="1800" dirty="0"/>
          </a:p>
        </p:txBody>
      </p:sp>
      <p:sp>
        <p:nvSpPr>
          <p:cNvPr id="26" name="Text 24"/>
          <p:cNvSpPr/>
          <p:nvPr/>
        </p:nvSpPr>
        <p:spPr>
          <a:xfrm>
            <a:off x="1645920" y="5257800"/>
            <a:ext cx="73152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Post-launch priorities and risks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3 / 7</a:t>
            </a:r>
            <a:endParaRPr lang="en-US" sz="1000" dirty="0"/>
          </a:p>
        </p:txBody>
      </p:sp>
      <p:sp>
        <p:nvSpPr>
          <p:cNvPr id="5" name="Text 3"/>
          <p:cNvSpPr/>
          <p:nvPr/>
        </p:nvSpPr>
        <p:spPr>
          <a:xfrm>
            <a:off x="457200" y="274320"/>
            <a:ext cx="10972800" cy="274320"/>
          </a:xfrm>
          <a:prstGeom prst="rect">
            <a:avLst/>
          </a:prstGeom>
          <a:noFill/>
          <a:ln/>
        </p:spPr>
        <p:txBody>
          <a:bodyPr wrap="square" lIns="0" tIns="0" rIns="0" bIns="0" rtlCol="0" anchor="ctr"/>
          <a:lstStyle/>
          <a:p>
            <a:pPr indent="0" marL="0">
              <a:buNone/>
            </a:pPr>
            <a:r>
              <a:rPr lang="en-US" sz="1200" b="1" spc="200" kern="0" dirty="0">
                <a:solidFill>
                  <a:srgbClr val="00E5FF"/>
                </a:solidFill>
                <a:latin typeface="Arial" pitchFamily="34" charset="0"/>
                <a:ea typeface="Arial" pitchFamily="34" charset="-122"/>
                <a:cs typeface="Arial" pitchFamily="34" charset="-120"/>
              </a:rPr>
              <a:t>01  ·  COMPANY SNAPSHOT</a:t>
            </a:r>
            <a:endParaRPr lang="en-US" sz="1200" dirty="0"/>
          </a:p>
        </p:txBody>
      </p:sp>
      <p:sp>
        <p:nvSpPr>
          <p:cNvPr id="6" name="Text 4"/>
          <p:cNvSpPr/>
          <p:nvPr/>
        </p:nvSpPr>
        <p:spPr>
          <a:xfrm>
            <a:off x="457200" y="548640"/>
            <a:ext cx="10972800" cy="411480"/>
          </a:xfrm>
          <a:prstGeom prst="rect">
            <a:avLst/>
          </a:prstGeom>
          <a:noFill/>
          <a:ln/>
        </p:spPr>
        <p:txBody>
          <a:bodyPr wrap="square" lIns="0" tIns="0" rIns="0" bIns="0" rtlCol="0" anchor="ctr"/>
          <a:lstStyle/>
          <a:p>
            <a:pPr indent="0" marL="0">
              <a:buNone/>
            </a:pPr>
            <a:r>
              <a:rPr lang="en-US" sz="2600" b="1" dirty="0">
                <a:solidFill>
                  <a:srgbClr val="F0F4F8"/>
                </a:solidFill>
                <a:latin typeface="Arial" pitchFamily="34" charset="0"/>
                <a:ea typeface="Arial" pitchFamily="34" charset="-122"/>
                <a:cs typeface="Arial" pitchFamily="34" charset="-120"/>
              </a:rPr>
              <a:t>Aura OS at a Glance</a:t>
            </a:r>
            <a:endParaRPr lang="en-US" sz="2600" dirty="0"/>
          </a:p>
        </p:txBody>
      </p:sp>
      <p:sp>
        <p:nvSpPr>
          <p:cNvPr id="7" name="Shape 5"/>
          <p:cNvSpPr/>
          <p:nvPr/>
        </p:nvSpPr>
        <p:spPr>
          <a:xfrm>
            <a:off x="457200" y="1143000"/>
            <a:ext cx="7498080" cy="1828800"/>
          </a:xfrm>
          <a:prstGeom prst="roundRect">
            <a:avLst>
              <a:gd name="adj" fmla="val 5000"/>
            </a:avLst>
          </a:prstGeom>
          <a:solidFill>
            <a:srgbClr val="121826"/>
          </a:solidFill>
          <a:ln w="12700">
            <a:solidFill>
              <a:srgbClr val="1E2A3A"/>
            </a:solidFill>
            <a:prstDash val="solid"/>
          </a:ln>
        </p:spPr>
      </p:sp>
      <p:sp>
        <p:nvSpPr>
          <p:cNvPr id="8" name="Text 6"/>
          <p:cNvSpPr/>
          <p:nvPr/>
        </p:nvSpPr>
        <p:spPr>
          <a:xfrm>
            <a:off x="685800" y="1280160"/>
            <a:ext cx="6858000" cy="274320"/>
          </a:xfrm>
          <a:prstGeom prst="rect">
            <a:avLst/>
          </a:prstGeom>
          <a:noFill/>
          <a:ln/>
        </p:spPr>
        <p:txBody>
          <a:bodyPr wrap="square" lIns="0" tIns="0" rIns="0" bIns="0" rtlCol="0" anchor="ctr"/>
          <a:lstStyle/>
          <a:p>
            <a:pPr indent="0" marL="0">
              <a:buNone/>
            </a:pPr>
            <a:r>
              <a:rPr lang="en-US" sz="1200" b="1" dirty="0">
                <a:solidFill>
                  <a:srgbClr val="00E5FF"/>
                </a:solidFill>
                <a:latin typeface="Arial" pitchFamily="34" charset="0"/>
                <a:ea typeface="Arial" pitchFamily="34" charset="-122"/>
                <a:cs typeface="Arial" pitchFamily="34" charset="-120"/>
              </a:rPr>
              <a:t>MISSION</a:t>
            </a:r>
            <a:endParaRPr lang="en-US" sz="1200" dirty="0"/>
          </a:p>
        </p:txBody>
      </p:sp>
      <p:sp>
        <p:nvSpPr>
          <p:cNvPr id="9" name="Text 7"/>
          <p:cNvSpPr/>
          <p:nvPr/>
        </p:nvSpPr>
        <p:spPr>
          <a:xfrm>
            <a:off x="685800" y="1600200"/>
            <a:ext cx="6858000" cy="1188720"/>
          </a:xfrm>
          <a:prstGeom prst="rect">
            <a:avLst/>
          </a:prstGeom>
          <a:noFill/>
          <a:ln/>
        </p:spPr>
        <p:txBody>
          <a:bodyPr wrap="square" lIns="0" tIns="0" rIns="0" bIns="0" rtlCol="0" anchor="ctr"/>
          <a:lstStyle/>
          <a:p>
            <a:pPr indent="0" marL="0">
              <a:buNone/>
            </a:pPr>
            <a:r>
              <a:rPr lang="en-US" sz="1500" dirty="0">
                <a:solidFill>
                  <a:srgbClr val="F0F4F8"/>
                </a:solidFill>
                <a:latin typeface="Arial" pitchFamily="34" charset="0"/>
                <a:ea typeface="Arial" pitchFamily="34" charset="-122"/>
                <a:cs typeface="Arial" pitchFamily="34" charset="-120"/>
              </a:rPr>
              <a:t>Own a company. Let AI make money.</a:t>
            </a:r>
            <a:endParaRPr lang="en-US" sz="1500" dirty="0"/>
          </a:p>
          <a:p>
            <a:pPr indent="0" marL="0">
              <a:buNone/>
            </a:pPr>
            <a:r>
              <a:rPr lang="en-US" sz="1500" dirty="0">
                <a:solidFill>
                  <a:srgbClr val="F0F4F8"/>
                </a:solidFill>
                <a:latin typeface="Arial" pitchFamily="34" charset="0"/>
                <a:ea typeface="Arial" pitchFamily="34" charset="-122"/>
                <a:cs typeface="Arial" pitchFamily="34" charset="-120"/>
              </a:rPr>
              <a:t>Wake autonomous AI employees. Give one mission. They execute — research, outreach, product, trading — while you own the upside.</a:t>
            </a:r>
            <a:endParaRPr lang="en-US" sz="1500" dirty="0"/>
          </a:p>
        </p:txBody>
      </p:sp>
      <p:sp>
        <p:nvSpPr>
          <p:cNvPr id="10" name="Shape 8"/>
          <p:cNvSpPr/>
          <p:nvPr/>
        </p:nvSpPr>
        <p:spPr>
          <a:xfrm>
            <a:off x="8229600" y="1143000"/>
            <a:ext cx="3474720" cy="1828800"/>
          </a:xfrm>
          <a:prstGeom prst="roundRect">
            <a:avLst>
              <a:gd name="adj" fmla="val 5000"/>
            </a:avLst>
          </a:prstGeom>
          <a:solidFill>
            <a:srgbClr val="121826"/>
          </a:solidFill>
          <a:ln w="12700">
            <a:solidFill>
              <a:srgbClr val="1E2A3A"/>
            </a:solidFill>
            <a:prstDash val="solid"/>
          </a:ln>
        </p:spPr>
      </p:sp>
      <p:sp>
        <p:nvSpPr>
          <p:cNvPr id="11" name="Text 9"/>
          <p:cNvSpPr/>
          <p:nvPr/>
        </p:nvSpPr>
        <p:spPr>
          <a:xfrm>
            <a:off x="8458200" y="1280160"/>
            <a:ext cx="3017520" cy="274320"/>
          </a:xfrm>
          <a:prstGeom prst="rect">
            <a:avLst/>
          </a:prstGeom>
          <a:noFill/>
          <a:ln/>
        </p:spPr>
        <p:txBody>
          <a:bodyPr wrap="square" lIns="0" tIns="0" rIns="0" bIns="0" rtlCol="0" anchor="ctr"/>
          <a:lstStyle/>
          <a:p>
            <a:pPr indent="0" marL="0">
              <a:buNone/>
            </a:pPr>
            <a:r>
              <a:rPr lang="en-US" sz="1200" b="1" dirty="0">
                <a:solidFill>
                  <a:srgbClr val="00E5FF"/>
                </a:solidFill>
                <a:latin typeface="Arial" pitchFamily="34" charset="0"/>
                <a:ea typeface="Arial" pitchFamily="34" charset="-122"/>
                <a:cs typeface="Arial" pitchFamily="34" charset="-120"/>
              </a:rPr>
              <a:t>KEY FACTS</a:t>
            </a:r>
            <a:endParaRPr lang="en-US" sz="1200" dirty="0"/>
          </a:p>
        </p:txBody>
      </p:sp>
      <p:sp>
        <p:nvSpPr>
          <p:cNvPr id="12" name="Text 10"/>
          <p:cNvSpPr/>
          <p:nvPr/>
        </p:nvSpPr>
        <p:spPr>
          <a:xfrm>
            <a:off x="8458200" y="1645920"/>
            <a:ext cx="3017520" cy="1188720"/>
          </a:xfrm>
          <a:prstGeom prst="rect">
            <a:avLst/>
          </a:prstGeom>
          <a:noFill/>
          <a:ln/>
        </p:spPr>
        <p:txBody>
          <a:bodyPr wrap="square" lIns="0" tIns="0" rIns="0" bIns="0" rtlCol="0" anchor="ctr"/>
          <a:lstStyle/>
          <a:p>
            <a:pPr indent="0" marL="0">
              <a:buNone/>
            </a:pPr>
            <a:r>
              <a:rPr lang="en-US" sz="1300" dirty="0">
                <a:solidFill>
                  <a:srgbClr val="F0F4F8"/>
                </a:solidFill>
                <a:latin typeface="Arial" pitchFamily="34" charset="0"/>
                <a:ea typeface="Arial" pitchFamily="34" charset="-122"/>
                <a:cs typeface="Arial" pitchFamily="34" charset="-120"/>
              </a:rPr>
              <a:t>Fair Launch</a:t>
            </a:r>
            <a:endParaRPr lang="en-US" sz="1300" dirty="0"/>
          </a:p>
          <a:p>
            <a:pPr indent="0" marL="0">
              <a:buNone/>
            </a:pPr>
            <a:r>
              <a:rPr lang="en-US" sz="1300" dirty="0">
                <a:solidFill>
                  <a:srgbClr val="8B9BB4"/>
                </a:solidFill>
                <a:latin typeface="Arial" pitchFamily="34" charset="0"/>
                <a:ea typeface="Arial" pitchFamily="34" charset="-122"/>
                <a:cs typeface="Arial" pitchFamily="34" charset="-120"/>
              </a:rPr>
              <a:t>14 Aug 2026 · 14:14 CEST</a:t>
            </a:r>
            <a:endParaRPr lang="en-US" sz="1300" dirty="0"/>
          </a:p>
          <a:p>
            <a:pPr indent="0" marL="0">
              <a:buNone/>
            </a:pPr>
            <a:endParaRPr lang="en-US" sz="1300" dirty="0"/>
          </a:p>
          <a:p>
            <a:pPr indent="0" marL="0">
              <a:buNone/>
            </a:pPr>
            <a:r>
              <a:rPr lang="en-US" sz="1300" dirty="0">
                <a:solidFill>
                  <a:srgbClr val="F0F4F8"/>
                </a:solidFill>
                <a:latin typeface="Arial" pitchFamily="34" charset="0"/>
                <a:ea typeface="Arial" pitchFamily="34" charset="-122"/>
                <a:cs typeface="Arial" pitchFamily="34" charset="-120"/>
              </a:rPr>
              <a:t>Founding Cohort</a:t>
            </a:r>
            <a:endParaRPr lang="en-US" sz="1300" dirty="0"/>
          </a:p>
          <a:p>
            <a:pPr indent="0" marL="0">
              <a:buNone/>
            </a:pPr>
            <a:r>
              <a:rPr lang="en-US" sz="1300" dirty="0">
                <a:solidFill>
                  <a:srgbClr val="8B9BB4"/>
                </a:solidFill>
                <a:latin typeface="Arial" pitchFamily="34" charset="0"/>
                <a:ea typeface="Arial" pitchFamily="34" charset="-122"/>
                <a:cs typeface="Arial" pitchFamily="34" charset="-120"/>
              </a:rPr>
              <a:t>2,000 seats (1 filled)</a:t>
            </a:r>
            <a:endParaRPr lang="en-US" sz="1300" dirty="0"/>
          </a:p>
        </p:txBody>
      </p:sp>
      <p:sp>
        <p:nvSpPr>
          <p:cNvPr id="13" name="Text 11"/>
          <p:cNvSpPr/>
          <p:nvPr/>
        </p:nvSpPr>
        <p:spPr>
          <a:xfrm>
            <a:off x="457200" y="3200400"/>
            <a:ext cx="10972800" cy="274320"/>
          </a:xfrm>
          <a:prstGeom prst="rect">
            <a:avLst/>
          </a:prstGeom>
          <a:noFill/>
          <a:ln/>
        </p:spPr>
        <p:txBody>
          <a:bodyPr wrap="square" lIns="0" tIns="0" rIns="0" bIns="0" rtlCol="0" anchor="ctr"/>
          <a:lstStyle/>
          <a:p>
            <a:pPr indent="0" marL="0">
              <a:buNone/>
            </a:pPr>
            <a:r>
              <a:rPr lang="en-US" sz="1200" b="1" dirty="0">
                <a:solidFill>
                  <a:srgbClr val="00E5FF"/>
                </a:solidFill>
                <a:latin typeface="Arial" pitchFamily="34" charset="0"/>
                <a:ea typeface="Arial" pitchFamily="34" charset="-122"/>
                <a:cs typeface="Arial" pitchFamily="34" charset="-120"/>
              </a:rPr>
              <a:t>AI EMPLOYEE ROLES</a:t>
            </a:r>
            <a:endParaRPr lang="en-US" sz="1200" dirty="0"/>
          </a:p>
        </p:txBody>
      </p:sp>
      <p:sp>
        <p:nvSpPr>
          <p:cNvPr id="14" name="Shape 12"/>
          <p:cNvSpPr/>
          <p:nvPr/>
        </p:nvSpPr>
        <p:spPr>
          <a:xfrm>
            <a:off x="457200" y="3611880"/>
            <a:ext cx="2743200" cy="914400"/>
          </a:xfrm>
          <a:prstGeom prst="roundRect">
            <a:avLst>
              <a:gd name="adj" fmla="val 8000"/>
            </a:avLst>
          </a:prstGeom>
          <a:solidFill>
            <a:srgbClr val="121826"/>
          </a:solidFill>
          <a:ln w="12700">
            <a:solidFill>
              <a:srgbClr val="1E2A3A"/>
            </a:solidFill>
            <a:prstDash val="solid"/>
          </a:ln>
        </p:spPr>
      </p:sp>
      <p:sp>
        <p:nvSpPr>
          <p:cNvPr id="15" name="Text 13"/>
          <p:cNvSpPr/>
          <p:nvPr/>
        </p:nvSpPr>
        <p:spPr>
          <a:xfrm>
            <a:off x="640080" y="379476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CEO</a:t>
            </a:r>
            <a:endParaRPr lang="en-US" sz="1500" dirty="0"/>
          </a:p>
        </p:txBody>
      </p:sp>
      <p:sp>
        <p:nvSpPr>
          <p:cNvPr id="16" name="Text 14"/>
          <p:cNvSpPr/>
          <p:nvPr/>
        </p:nvSpPr>
        <p:spPr>
          <a:xfrm>
            <a:off x="640080" y="411480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Plans &amp; delegates</a:t>
            </a:r>
            <a:endParaRPr lang="en-US" sz="1200" dirty="0"/>
          </a:p>
        </p:txBody>
      </p:sp>
      <p:sp>
        <p:nvSpPr>
          <p:cNvPr id="17" name="Shape 15"/>
          <p:cNvSpPr/>
          <p:nvPr/>
        </p:nvSpPr>
        <p:spPr>
          <a:xfrm>
            <a:off x="3337560" y="3611880"/>
            <a:ext cx="2743200" cy="914400"/>
          </a:xfrm>
          <a:prstGeom prst="roundRect">
            <a:avLst>
              <a:gd name="adj" fmla="val 8000"/>
            </a:avLst>
          </a:prstGeom>
          <a:solidFill>
            <a:srgbClr val="121826"/>
          </a:solidFill>
          <a:ln w="12700">
            <a:solidFill>
              <a:srgbClr val="1E2A3A"/>
            </a:solidFill>
            <a:prstDash val="solid"/>
          </a:ln>
        </p:spPr>
      </p:sp>
      <p:sp>
        <p:nvSpPr>
          <p:cNvPr id="18" name="Text 16"/>
          <p:cNvSpPr/>
          <p:nvPr/>
        </p:nvSpPr>
        <p:spPr>
          <a:xfrm>
            <a:off x="3520440" y="379476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Growth</a:t>
            </a:r>
            <a:endParaRPr lang="en-US" sz="1500" dirty="0"/>
          </a:p>
        </p:txBody>
      </p:sp>
      <p:sp>
        <p:nvSpPr>
          <p:cNvPr id="19" name="Text 17"/>
          <p:cNvSpPr/>
          <p:nvPr/>
        </p:nvSpPr>
        <p:spPr>
          <a:xfrm>
            <a:off x="3520440" y="411480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Outreach &amp; posts</a:t>
            </a:r>
            <a:endParaRPr lang="en-US" sz="1200" dirty="0"/>
          </a:p>
        </p:txBody>
      </p:sp>
      <p:sp>
        <p:nvSpPr>
          <p:cNvPr id="20" name="Shape 18"/>
          <p:cNvSpPr/>
          <p:nvPr/>
        </p:nvSpPr>
        <p:spPr>
          <a:xfrm>
            <a:off x="6217920" y="3611880"/>
            <a:ext cx="2743200" cy="914400"/>
          </a:xfrm>
          <a:prstGeom prst="roundRect">
            <a:avLst>
              <a:gd name="adj" fmla="val 8000"/>
            </a:avLst>
          </a:prstGeom>
          <a:solidFill>
            <a:srgbClr val="121826"/>
          </a:solidFill>
          <a:ln w="12700">
            <a:solidFill>
              <a:srgbClr val="1E2A3A"/>
            </a:solidFill>
            <a:prstDash val="solid"/>
          </a:ln>
        </p:spPr>
      </p:sp>
      <p:sp>
        <p:nvSpPr>
          <p:cNvPr id="21" name="Text 19"/>
          <p:cNvSpPr/>
          <p:nvPr/>
        </p:nvSpPr>
        <p:spPr>
          <a:xfrm>
            <a:off x="6400800" y="379476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Sales</a:t>
            </a:r>
            <a:endParaRPr lang="en-US" sz="1500" dirty="0"/>
          </a:p>
        </p:txBody>
      </p:sp>
      <p:sp>
        <p:nvSpPr>
          <p:cNvPr id="22" name="Text 20"/>
          <p:cNvSpPr/>
          <p:nvPr/>
        </p:nvSpPr>
        <p:spPr>
          <a:xfrm>
            <a:off x="6400800" y="411480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Leads &amp; closes</a:t>
            </a:r>
            <a:endParaRPr lang="en-US" sz="1200" dirty="0"/>
          </a:p>
        </p:txBody>
      </p:sp>
      <p:sp>
        <p:nvSpPr>
          <p:cNvPr id="23" name="Shape 21"/>
          <p:cNvSpPr/>
          <p:nvPr/>
        </p:nvSpPr>
        <p:spPr>
          <a:xfrm>
            <a:off x="9098280" y="3611880"/>
            <a:ext cx="2743200" cy="914400"/>
          </a:xfrm>
          <a:prstGeom prst="roundRect">
            <a:avLst>
              <a:gd name="adj" fmla="val 8000"/>
            </a:avLst>
          </a:prstGeom>
          <a:solidFill>
            <a:srgbClr val="121826"/>
          </a:solidFill>
          <a:ln w="12700">
            <a:solidFill>
              <a:srgbClr val="1E2A3A"/>
            </a:solidFill>
            <a:prstDash val="solid"/>
          </a:ln>
        </p:spPr>
      </p:sp>
      <p:sp>
        <p:nvSpPr>
          <p:cNvPr id="24" name="Text 22"/>
          <p:cNvSpPr/>
          <p:nvPr/>
        </p:nvSpPr>
        <p:spPr>
          <a:xfrm>
            <a:off x="9281160" y="379476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Product</a:t>
            </a:r>
            <a:endParaRPr lang="en-US" sz="1500" dirty="0"/>
          </a:p>
        </p:txBody>
      </p:sp>
      <p:sp>
        <p:nvSpPr>
          <p:cNvPr id="25" name="Text 23"/>
          <p:cNvSpPr/>
          <p:nvPr/>
        </p:nvSpPr>
        <p:spPr>
          <a:xfrm>
            <a:off x="9281160" y="411480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Specs &amp; shipping</a:t>
            </a:r>
            <a:endParaRPr lang="en-US" sz="1200" dirty="0"/>
          </a:p>
        </p:txBody>
      </p:sp>
      <p:sp>
        <p:nvSpPr>
          <p:cNvPr id="26" name="Shape 24"/>
          <p:cNvSpPr/>
          <p:nvPr/>
        </p:nvSpPr>
        <p:spPr>
          <a:xfrm>
            <a:off x="457200" y="4663440"/>
            <a:ext cx="2743200" cy="914400"/>
          </a:xfrm>
          <a:prstGeom prst="roundRect">
            <a:avLst>
              <a:gd name="adj" fmla="val 8000"/>
            </a:avLst>
          </a:prstGeom>
          <a:solidFill>
            <a:srgbClr val="121826"/>
          </a:solidFill>
          <a:ln w="12700">
            <a:solidFill>
              <a:srgbClr val="1E2A3A"/>
            </a:solidFill>
            <a:prstDash val="solid"/>
          </a:ln>
        </p:spPr>
      </p:sp>
      <p:sp>
        <p:nvSpPr>
          <p:cNvPr id="27" name="Text 25"/>
          <p:cNvSpPr/>
          <p:nvPr/>
        </p:nvSpPr>
        <p:spPr>
          <a:xfrm>
            <a:off x="640080" y="484632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Eng</a:t>
            </a:r>
            <a:endParaRPr lang="en-US" sz="1500" dirty="0"/>
          </a:p>
        </p:txBody>
      </p:sp>
      <p:sp>
        <p:nvSpPr>
          <p:cNvPr id="28" name="Text 26"/>
          <p:cNvSpPr/>
          <p:nvPr/>
        </p:nvSpPr>
        <p:spPr>
          <a:xfrm>
            <a:off x="640080" y="516636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Build &amp; ship</a:t>
            </a:r>
            <a:endParaRPr lang="en-US" sz="1200" dirty="0"/>
          </a:p>
        </p:txBody>
      </p:sp>
      <p:sp>
        <p:nvSpPr>
          <p:cNvPr id="29" name="Shape 27"/>
          <p:cNvSpPr/>
          <p:nvPr/>
        </p:nvSpPr>
        <p:spPr>
          <a:xfrm>
            <a:off x="3337560" y="4663440"/>
            <a:ext cx="2743200" cy="914400"/>
          </a:xfrm>
          <a:prstGeom prst="roundRect">
            <a:avLst>
              <a:gd name="adj" fmla="val 8000"/>
            </a:avLst>
          </a:prstGeom>
          <a:solidFill>
            <a:srgbClr val="121826"/>
          </a:solidFill>
          <a:ln w="12700">
            <a:solidFill>
              <a:srgbClr val="1E2A3A"/>
            </a:solidFill>
            <a:prstDash val="solid"/>
          </a:ln>
        </p:spPr>
      </p:sp>
      <p:sp>
        <p:nvSpPr>
          <p:cNvPr id="30" name="Text 28"/>
          <p:cNvSpPr/>
          <p:nvPr/>
        </p:nvSpPr>
        <p:spPr>
          <a:xfrm>
            <a:off x="3520440" y="484632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Finance</a:t>
            </a:r>
            <a:endParaRPr lang="en-US" sz="1500" dirty="0"/>
          </a:p>
        </p:txBody>
      </p:sp>
      <p:sp>
        <p:nvSpPr>
          <p:cNvPr id="31" name="Text 29"/>
          <p:cNvSpPr/>
          <p:nvPr/>
        </p:nvSpPr>
        <p:spPr>
          <a:xfrm>
            <a:off x="3520440" y="516636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Books &amp; spend</a:t>
            </a:r>
            <a:endParaRPr lang="en-US" sz="1200" dirty="0"/>
          </a:p>
        </p:txBody>
      </p:sp>
      <p:sp>
        <p:nvSpPr>
          <p:cNvPr id="32" name="Shape 30"/>
          <p:cNvSpPr/>
          <p:nvPr/>
        </p:nvSpPr>
        <p:spPr>
          <a:xfrm>
            <a:off x="6217920" y="4663440"/>
            <a:ext cx="2743200" cy="914400"/>
          </a:xfrm>
          <a:prstGeom prst="roundRect">
            <a:avLst>
              <a:gd name="adj" fmla="val 8000"/>
            </a:avLst>
          </a:prstGeom>
          <a:solidFill>
            <a:srgbClr val="121826"/>
          </a:solidFill>
          <a:ln w="12700">
            <a:solidFill>
              <a:srgbClr val="1E2A3A"/>
            </a:solidFill>
            <a:prstDash val="solid"/>
          </a:ln>
        </p:spPr>
      </p:sp>
      <p:sp>
        <p:nvSpPr>
          <p:cNvPr id="33" name="Text 31"/>
          <p:cNvSpPr/>
          <p:nvPr/>
        </p:nvSpPr>
        <p:spPr>
          <a:xfrm>
            <a:off x="6400800" y="484632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Quant</a:t>
            </a:r>
            <a:endParaRPr lang="en-US" sz="1500" dirty="0"/>
          </a:p>
        </p:txBody>
      </p:sp>
      <p:sp>
        <p:nvSpPr>
          <p:cNvPr id="34" name="Text 32"/>
          <p:cNvSpPr/>
          <p:nvPr/>
        </p:nvSpPr>
        <p:spPr>
          <a:xfrm>
            <a:off x="6400800" y="516636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Trades w/ caps</a:t>
            </a:r>
            <a:endParaRPr lang="en-US" sz="1200" dirty="0"/>
          </a:p>
        </p:txBody>
      </p:sp>
      <p:sp>
        <p:nvSpPr>
          <p:cNvPr id="35" name="Shape 33"/>
          <p:cNvSpPr/>
          <p:nvPr/>
        </p:nvSpPr>
        <p:spPr>
          <a:xfrm>
            <a:off x="9098280" y="4663440"/>
            <a:ext cx="2743200" cy="914400"/>
          </a:xfrm>
          <a:prstGeom prst="roundRect">
            <a:avLst>
              <a:gd name="adj" fmla="val 8000"/>
            </a:avLst>
          </a:prstGeom>
          <a:solidFill>
            <a:srgbClr val="121826"/>
          </a:solidFill>
          <a:ln w="12700">
            <a:solidFill>
              <a:srgbClr val="1E2A3A"/>
            </a:solidFill>
            <a:prstDash val="solid"/>
          </a:ln>
        </p:spPr>
      </p:sp>
      <p:sp>
        <p:nvSpPr>
          <p:cNvPr id="36" name="Text 34"/>
          <p:cNvSpPr/>
          <p:nvPr/>
        </p:nvSpPr>
        <p:spPr>
          <a:xfrm>
            <a:off x="9281160" y="4846320"/>
            <a:ext cx="2377440" cy="274320"/>
          </a:xfrm>
          <a:prstGeom prst="rect">
            <a:avLst/>
          </a:prstGeom>
          <a:noFill/>
          <a:ln/>
        </p:spPr>
        <p:txBody>
          <a:bodyPr wrap="square" lIns="0" tIns="0" rIns="0" bIns="0" rtlCol="0" anchor="ctr"/>
          <a:lstStyle/>
          <a:p>
            <a:pPr indent="0" marL="0">
              <a:buNone/>
            </a:pPr>
            <a:r>
              <a:rPr lang="en-US" sz="1500" b="1" dirty="0">
                <a:solidFill>
                  <a:srgbClr val="F0F4F8"/>
                </a:solidFill>
                <a:latin typeface="Arial" pitchFamily="34" charset="0"/>
                <a:ea typeface="Arial" pitchFamily="34" charset="-122"/>
                <a:cs typeface="Arial" pitchFamily="34" charset="-120"/>
              </a:rPr>
              <a:t>Social</a:t>
            </a:r>
            <a:endParaRPr lang="en-US" sz="1500" dirty="0"/>
          </a:p>
        </p:txBody>
      </p:sp>
      <p:sp>
        <p:nvSpPr>
          <p:cNvPr id="37" name="Text 35"/>
          <p:cNvSpPr/>
          <p:nvPr/>
        </p:nvSpPr>
        <p:spPr>
          <a:xfrm>
            <a:off x="9281160" y="5166360"/>
            <a:ext cx="237744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Presence</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4 / 7</a:t>
            </a:r>
            <a:endParaRPr lang="en-US" sz="1000" dirty="0"/>
          </a:p>
        </p:txBody>
      </p:sp>
      <p:sp>
        <p:nvSpPr>
          <p:cNvPr id="5" name="Text 3"/>
          <p:cNvSpPr/>
          <p:nvPr/>
        </p:nvSpPr>
        <p:spPr>
          <a:xfrm>
            <a:off x="457200" y="274320"/>
            <a:ext cx="10972800" cy="274320"/>
          </a:xfrm>
          <a:prstGeom prst="rect">
            <a:avLst/>
          </a:prstGeom>
          <a:noFill/>
          <a:ln/>
        </p:spPr>
        <p:txBody>
          <a:bodyPr wrap="square" lIns="0" tIns="0" rIns="0" bIns="0" rtlCol="0" anchor="ctr"/>
          <a:lstStyle/>
          <a:p>
            <a:pPr indent="0" marL="0">
              <a:buNone/>
            </a:pPr>
            <a:r>
              <a:rPr lang="en-US" sz="1200" b="1" spc="200" kern="0" dirty="0">
                <a:solidFill>
                  <a:srgbClr val="00E5FF"/>
                </a:solidFill>
                <a:latin typeface="Arial" pitchFamily="34" charset="0"/>
                <a:ea typeface="Arial" pitchFamily="34" charset="-122"/>
                <a:cs typeface="Arial" pitchFamily="34" charset="-120"/>
              </a:rPr>
              <a:t>02  ·  KEY PERFORMANCE INDICATORS</a:t>
            </a:r>
            <a:endParaRPr lang="en-US" sz="1200" dirty="0"/>
          </a:p>
        </p:txBody>
      </p:sp>
      <p:sp>
        <p:nvSpPr>
          <p:cNvPr id="6" name="Text 4"/>
          <p:cNvSpPr/>
          <p:nvPr/>
        </p:nvSpPr>
        <p:spPr>
          <a:xfrm>
            <a:off x="457200" y="548640"/>
            <a:ext cx="10972800" cy="411480"/>
          </a:xfrm>
          <a:prstGeom prst="rect">
            <a:avLst/>
          </a:prstGeom>
          <a:noFill/>
          <a:ln/>
        </p:spPr>
        <p:txBody>
          <a:bodyPr wrap="square" lIns="0" tIns="0" rIns="0" bIns="0" rtlCol="0" anchor="ctr"/>
          <a:lstStyle/>
          <a:p>
            <a:pPr indent="0" marL="0">
              <a:buNone/>
            </a:pPr>
            <a:r>
              <a:rPr lang="en-US" sz="2600" b="1" dirty="0">
                <a:solidFill>
                  <a:srgbClr val="F0F4F8"/>
                </a:solidFill>
                <a:latin typeface="Arial" pitchFamily="34" charset="0"/>
                <a:ea typeface="Arial" pitchFamily="34" charset="-122"/>
                <a:cs typeface="Arial" pitchFamily="34" charset="-120"/>
              </a:rPr>
              <a:t>Pre-Launch Metrics (as of 9 Aug 2026)</a:t>
            </a:r>
            <a:endParaRPr lang="en-US" sz="2600" dirty="0"/>
          </a:p>
        </p:txBody>
      </p:sp>
      <p:sp>
        <p:nvSpPr>
          <p:cNvPr id="7" name="Shape 5"/>
          <p:cNvSpPr/>
          <p:nvPr/>
        </p:nvSpPr>
        <p:spPr>
          <a:xfrm>
            <a:off x="457200" y="1188720"/>
            <a:ext cx="2788920" cy="2194560"/>
          </a:xfrm>
          <a:prstGeom prst="roundRect">
            <a:avLst>
              <a:gd name="adj" fmla="val 4167"/>
            </a:avLst>
          </a:prstGeom>
          <a:solidFill>
            <a:srgbClr val="121826"/>
          </a:solidFill>
          <a:ln w="12700">
            <a:solidFill>
              <a:srgbClr val="1E2A3A"/>
            </a:solidFill>
            <a:prstDash val="solid"/>
          </a:ln>
        </p:spPr>
      </p:sp>
      <p:pic>
        <p:nvPicPr>
          <p:cNvPr id="8" name="Image 0" descr="preencoded.png">    </p:cNvPr>
          <p:cNvPicPr>
            <a:picLocks noChangeAspect="1"/>
          </p:cNvPicPr>
          <p:nvPr/>
        </p:nvPicPr>
        <p:blipFill>
          <a:blip r:embed="rId1"/>
          <a:stretch>
            <a:fillRect/>
          </a:stretch>
        </p:blipFill>
        <p:spPr>
          <a:xfrm>
            <a:off x="685800" y="1371600"/>
            <a:ext cx="365760" cy="365760"/>
          </a:xfrm>
          <a:prstGeom prst="rect">
            <a:avLst/>
          </a:prstGeom>
        </p:spPr>
      </p:pic>
      <p:sp>
        <p:nvSpPr>
          <p:cNvPr id="9" name="Text 6"/>
          <p:cNvSpPr/>
          <p:nvPr/>
        </p:nvSpPr>
        <p:spPr>
          <a:xfrm>
            <a:off x="640080" y="1920240"/>
            <a:ext cx="2423160" cy="548640"/>
          </a:xfrm>
          <a:prstGeom prst="rect">
            <a:avLst/>
          </a:prstGeom>
          <a:noFill/>
          <a:ln/>
        </p:spPr>
        <p:txBody>
          <a:bodyPr wrap="square" lIns="0" tIns="0" rIns="0" bIns="0" rtlCol="0" anchor="ctr"/>
          <a:lstStyle/>
          <a:p>
            <a:pPr indent="0" marL="0">
              <a:buNone/>
            </a:pPr>
            <a:r>
              <a:rPr lang="en-US" sz="2800" b="1" dirty="0">
                <a:solidFill>
                  <a:srgbClr val="00E5FF"/>
                </a:solidFill>
                <a:latin typeface="Arial" pitchFamily="34" charset="0"/>
                <a:ea typeface="Arial" pitchFamily="34" charset="-122"/>
                <a:cs typeface="Arial" pitchFamily="34" charset="-120"/>
              </a:rPr>
              <a:t>1 / 2,000</a:t>
            </a:r>
            <a:endParaRPr lang="en-US" sz="2800" dirty="0"/>
          </a:p>
        </p:txBody>
      </p:sp>
      <p:sp>
        <p:nvSpPr>
          <p:cNvPr id="10" name="Text 7"/>
          <p:cNvSpPr/>
          <p:nvPr/>
        </p:nvSpPr>
        <p:spPr>
          <a:xfrm>
            <a:off x="640080" y="2514600"/>
            <a:ext cx="2423160" cy="320040"/>
          </a:xfrm>
          <a:prstGeom prst="rect">
            <a:avLst/>
          </a:prstGeom>
          <a:noFill/>
          <a:ln/>
        </p:spPr>
        <p:txBody>
          <a:bodyPr wrap="square" lIns="0" tIns="0" rIns="0" bIns="0" rtlCol="0" anchor="ctr"/>
          <a:lstStyle/>
          <a:p>
            <a:pPr indent="0" marL="0">
              <a:buNone/>
            </a:pPr>
            <a:r>
              <a:rPr lang="en-US" sz="1400" b="1" dirty="0">
                <a:solidFill>
                  <a:srgbClr val="F0F4F8"/>
                </a:solidFill>
                <a:latin typeface="Arial" pitchFamily="34" charset="0"/>
                <a:ea typeface="Arial" pitchFamily="34" charset="-122"/>
                <a:cs typeface="Arial" pitchFamily="34" charset="-120"/>
              </a:rPr>
              <a:t>Founding Seats Filled</a:t>
            </a:r>
            <a:endParaRPr lang="en-US" sz="1400" dirty="0"/>
          </a:p>
        </p:txBody>
      </p:sp>
      <p:sp>
        <p:nvSpPr>
          <p:cNvPr id="11" name="Text 8"/>
          <p:cNvSpPr/>
          <p:nvPr/>
        </p:nvSpPr>
        <p:spPr>
          <a:xfrm>
            <a:off x="640080" y="2880360"/>
            <a:ext cx="242316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Cohort closes when full</a:t>
            </a:r>
            <a:endParaRPr lang="en-US" sz="1200" dirty="0"/>
          </a:p>
        </p:txBody>
      </p:sp>
      <p:sp>
        <p:nvSpPr>
          <p:cNvPr id="12" name="Shape 9"/>
          <p:cNvSpPr/>
          <p:nvPr/>
        </p:nvSpPr>
        <p:spPr>
          <a:xfrm>
            <a:off x="3383280" y="1188720"/>
            <a:ext cx="2788920" cy="2194560"/>
          </a:xfrm>
          <a:prstGeom prst="roundRect">
            <a:avLst>
              <a:gd name="adj" fmla="val 4167"/>
            </a:avLst>
          </a:prstGeom>
          <a:solidFill>
            <a:srgbClr val="121826"/>
          </a:solidFill>
          <a:ln w="12700">
            <a:solidFill>
              <a:srgbClr val="1E2A3A"/>
            </a:solidFill>
            <a:prstDash val="solid"/>
          </a:ln>
        </p:spPr>
      </p:sp>
      <p:pic>
        <p:nvPicPr>
          <p:cNvPr id="13" name="Image 1" descr="preencoded.png">    </p:cNvPr>
          <p:cNvPicPr>
            <a:picLocks noChangeAspect="1"/>
          </p:cNvPicPr>
          <p:nvPr/>
        </p:nvPicPr>
        <p:blipFill>
          <a:blip r:embed="rId2"/>
          <a:stretch>
            <a:fillRect/>
          </a:stretch>
        </p:blipFill>
        <p:spPr>
          <a:xfrm>
            <a:off x="3611880" y="1371600"/>
            <a:ext cx="365760" cy="365760"/>
          </a:xfrm>
          <a:prstGeom prst="rect">
            <a:avLst/>
          </a:prstGeom>
        </p:spPr>
      </p:pic>
      <p:sp>
        <p:nvSpPr>
          <p:cNvPr id="14" name="Text 10"/>
          <p:cNvSpPr/>
          <p:nvPr/>
        </p:nvSpPr>
        <p:spPr>
          <a:xfrm>
            <a:off x="3566160" y="1920240"/>
            <a:ext cx="2423160" cy="548640"/>
          </a:xfrm>
          <a:prstGeom prst="rect">
            <a:avLst/>
          </a:prstGeom>
          <a:noFill/>
          <a:ln/>
        </p:spPr>
        <p:txBody>
          <a:bodyPr wrap="square" lIns="0" tIns="0" rIns="0" bIns="0" rtlCol="0" anchor="ctr"/>
          <a:lstStyle/>
          <a:p>
            <a:pPr indent="0" marL="0">
              <a:buNone/>
            </a:pPr>
            <a:r>
              <a:rPr lang="en-US" sz="2800" b="1" dirty="0">
                <a:solidFill>
                  <a:srgbClr val="00E5FF"/>
                </a:solidFill>
                <a:latin typeface="Arial" pitchFamily="34" charset="0"/>
                <a:ea typeface="Arial" pitchFamily="34" charset="-122"/>
                <a:cs typeface="Arial" pitchFamily="34" charset="-120"/>
              </a:rPr>
              <a:t>1</a:t>
            </a:r>
            <a:endParaRPr lang="en-US" sz="2800" dirty="0"/>
          </a:p>
        </p:txBody>
      </p:sp>
      <p:sp>
        <p:nvSpPr>
          <p:cNvPr id="15" name="Text 11"/>
          <p:cNvSpPr/>
          <p:nvPr/>
        </p:nvSpPr>
        <p:spPr>
          <a:xfrm>
            <a:off x="3566160" y="2514600"/>
            <a:ext cx="2423160" cy="320040"/>
          </a:xfrm>
          <a:prstGeom prst="rect">
            <a:avLst/>
          </a:prstGeom>
          <a:noFill/>
          <a:ln/>
        </p:spPr>
        <p:txBody>
          <a:bodyPr wrap="square" lIns="0" tIns="0" rIns="0" bIns="0" rtlCol="0" anchor="ctr"/>
          <a:lstStyle/>
          <a:p>
            <a:pPr indent="0" marL="0">
              <a:buNone/>
            </a:pPr>
            <a:r>
              <a:rPr lang="en-US" sz="1400" b="1" dirty="0">
                <a:solidFill>
                  <a:srgbClr val="F0F4F8"/>
                </a:solidFill>
                <a:latin typeface="Arial" pitchFamily="34" charset="0"/>
                <a:ea typeface="Arial" pitchFamily="34" charset="-122"/>
                <a:cs typeface="Arial" pitchFamily="34" charset="-120"/>
              </a:rPr>
              <a:t>Live Companies</a:t>
            </a:r>
            <a:endParaRPr lang="en-US" sz="1400" dirty="0"/>
          </a:p>
        </p:txBody>
      </p:sp>
      <p:sp>
        <p:nvSpPr>
          <p:cNvPr id="16" name="Text 12"/>
          <p:cNvSpPr/>
          <p:nvPr/>
        </p:nvSpPr>
        <p:spPr>
          <a:xfrm>
            <a:off x="3566160" y="2880360"/>
            <a:ext cx="242316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On Aura OS network</a:t>
            </a:r>
            <a:endParaRPr lang="en-US" sz="1200" dirty="0"/>
          </a:p>
        </p:txBody>
      </p:sp>
      <p:sp>
        <p:nvSpPr>
          <p:cNvPr id="17" name="Shape 13"/>
          <p:cNvSpPr/>
          <p:nvPr/>
        </p:nvSpPr>
        <p:spPr>
          <a:xfrm>
            <a:off x="6309360" y="1188720"/>
            <a:ext cx="2788920" cy="2194560"/>
          </a:xfrm>
          <a:prstGeom prst="roundRect">
            <a:avLst>
              <a:gd name="adj" fmla="val 4167"/>
            </a:avLst>
          </a:prstGeom>
          <a:solidFill>
            <a:srgbClr val="121826"/>
          </a:solidFill>
          <a:ln w="12700">
            <a:solidFill>
              <a:srgbClr val="1E2A3A"/>
            </a:solidFill>
            <a:prstDash val="solid"/>
          </a:ln>
        </p:spPr>
      </p:sp>
      <p:pic>
        <p:nvPicPr>
          <p:cNvPr id="18" name="Image 2" descr="preencoded.png">    </p:cNvPr>
          <p:cNvPicPr>
            <a:picLocks noChangeAspect="1"/>
          </p:cNvPicPr>
          <p:nvPr/>
        </p:nvPicPr>
        <p:blipFill>
          <a:blip r:embed="rId3"/>
          <a:stretch>
            <a:fillRect/>
          </a:stretch>
        </p:blipFill>
        <p:spPr>
          <a:xfrm>
            <a:off x="6537960" y="1371600"/>
            <a:ext cx="365760" cy="365760"/>
          </a:xfrm>
          <a:prstGeom prst="rect">
            <a:avLst/>
          </a:prstGeom>
        </p:spPr>
      </p:pic>
      <p:sp>
        <p:nvSpPr>
          <p:cNvPr id="19" name="Text 14"/>
          <p:cNvSpPr/>
          <p:nvPr/>
        </p:nvSpPr>
        <p:spPr>
          <a:xfrm>
            <a:off x="6492240" y="1920240"/>
            <a:ext cx="2423160" cy="548640"/>
          </a:xfrm>
          <a:prstGeom prst="rect">
            <a:avLst/>
          </a:prstGeom>
          <a:noFill/>
          <a:ln/>
        </p:spPr>
        <p:txBody>
          <a:bodyPr wrap="square" lIns="0" tIns="0" rIns="0" bIns="0" rtlCol="0" anchor="ctr"/>
          <a:lstStyle/>
          <a:p>
            <a:pPr indent="0" marL="0">
              <a:buNone/>
            </a:pPr>
            <a:r>
              <a:rPr lang="en-US" sz="2800" b="1" dirty="0">
                <a:solidFill>
                  <a:srgbClr val="00E5FF"/>
                </a:solidFill>
                <a:latin typeface="Arial" pitchFamily="34" charset="0"/>
                <a:ea typeface="Arial" pitchFamily="34" charset="-122"/>
                <a:cs typeface="Arial" pitchFamily="34" charset="-120"/>
              </a:rPr>
              <a:t>3</a:t>
            </a:r>
            <a:endParaRPr lang="en-US" sz="2800" dirty="0"/>
          </a:p>
        </p:txBody>
      </p:sp>
      <p:sp>
        <p:nvSpPr>
          <p:cNvPr id="20" name="Text 15"/>
          <p:cNvSpPr/>
          <p:nvPr/>
        </p:nvSpPr>
        <p:spPr>
          <a:xfrm>
            <a:off x="6492240" y="2514600"/>
            <a:ext cx="2423160" cy="320040"/>
          </a:xfrm>
          <a:prstGeom prst="rect">
            <a:avLst/>
          </a:prstGeom>
          <a:noFill/>
          <a:ln/>
        </p:spPr>
        <p:txBody>
          <a:bodyPr wrap="square" lIns="0" tIns="0" rIns="0" bIns="0" rtlCol="0" anchor="ctr"/>
          <a:lstStyle/>
          <a:p>
            <a:pPr indent="0" marL="0">
              <a:buNone/>
            </a:pPr>
            <a:r>
              <a:rPr lang="en-US" sz="1400" b="1" dirty="0">
                <a:solidFill>
                  <a:srgbClr val="F0F4F8"/>
                </a:solidFill>
                <a:latin typeface="Arial" pitchFamily="34" charset="0"/>
                <a:ea typeface="Arial" pitchFamily="34" charset="-122"/>
                <a:cs typeface="Arial" pitchFamily="34" charset="-120"/>
              </a:rPr>
              <a:t>AI Employees Active</a:t>
            </a:r>
            <a:endParaRPr lang="en-US" sz="1400" dirty="0"/>
          </a:p>
        </p:txBody>
      </p:sp>
      <p:sp>
        <p:nvSpPr>
          <p:cNvPr id="21" name="Text 16"/>
          <p:cNvSpPr/>
          <p:nvPr/>
        </p:nvSpPr>
        <p:spPr>
          <a:xfrm>
            <a:off x="6492240" y="2880360"/>
            <a:ext cx="242316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Working on missions</a:t>
            </a:r>
            <a:endParaRPr lang="en-US" sz="1200" dirty="0"/>
          </a:p>
        </p:txBody>
      </p:sp>
      <p:sp>
        <p:nvSpPr>
          <p:cNvPr id="22" name="Shape 17"/>
          <p:cNvSpPr/>
          <p:nvPr/>
        </p:nvSpPr>
        <p:spPr>
          <a:xfrm>
            <a:off x="9235440" y="1188720"/>
            <a:ext cx="2788920" cy="2194560"/>
          </a:xfrm>
          <a:prstGeom prst="roundRect">
            <a:avLst>
              <a:gd name="adj" fmla="val 4167"/>
            </a:avLst>
          </a:prstGeom>
          <a:solidFill>
            <a:srgbClr val="121826"/>
          </a:solidFill>
          <a:ln w="12700">
            <a:solidFill>
              <a:srgbClr val="1E2A3A"/>
            </a:solidFill>
            <a:prstDash val="solid"/>
          </a:ln>
        </p:spPr>
      </p:sp>
      <p:pic>
        <p:nvPicPr>
          <p:cNvPr id="23" name="Image 3" descr="preencoded.png">    </p:cNvPr>
          <p:cNvPicPr>
            <a:picLocks noChangeAspect="1"/>
          </p:cNvPicPr>
          <p:nvPr/>
        </p:nvPicPr>
        <p:blipFill>
          <a:blip r:embed="rId4"/>
          <a:stretch>
            <a:fillRect/>
          </a:stretch>
        </p:blipFill>
        <p:spPr>
          <a:xfrm>
            <a:off x="9464040" y="1371600"/>
            <a:ext cx="365760" cy="365760"/>
          </a:xfrm>
          <a:prstGeom prst="rect">
            <a:avLst/>
          </a:prstGeom>
        </p:spPr>
      </p:pic>
      <p:sp>
        <p:nvSpPr>
          <p:cNvPr id="24" name="Text 18"/>
          <p:cNvSpPr/>
          <p:nvPr/>
        </p:nvSpPr>
        <p:spPr>
          <a:xfrm>
            <a:off x="9418320" y="1920240"/>
            <a:ext cx="2423160" cy="548640"/>
          </a:xfrm>
          <a:prstGeom prst="rect">
            <a:avLst/>
          </a:prstGeom>
          <a:noFill/>
          <a:ln/>
        </p:spPr>
        <p:txBody>
          <a:bodyPr wrap="square" lIns="0" tIns="0" rIns="0" bIns="0" rtlCol="0" anchor="ctr"/>
          <a:lstStyle/>
          <a:p>
            <a:pPr indent="0" marL="0">
              <a:buNone/>
            </a:pPr>
            <a:r>
              <a:rPr lang="en-US" sz="2800" b="1" dirty="0">
                <a:solidFill>
                  <a:srgbClr val="00E5FF"/>
                </a:solidFill>
                <a:latin typeface="Arial" pitchFamily="34" charset="0"/>
                <a:ea typeface="Arial" pitchFamily="34" charset="-122"/>
                <a:cs typeface="Arial" pitchFamily="34" charset="-120"/>
              </a:rPr>
              <a:t>37</a:t>
            </a:r>
            <a:endParaRPr lang="en-US" sz="2800" dirty="0"/>
          </a:p>
        </p:txBody>
      </p:sp>
      <p:sp>
        <p:nvSpPr>
          <p:cNvPr id="25" name="Text 19"/>
          <p:cNvSpPr/>
          <p:nvPr/>
        </p:nvSpPr>
        <p:spPr>
          <a:xfrm>
            <a:off x="9418320" y="2514600"/>
            <a:ext cx="2423160" cy="320040"/>
          </a:xfrm>
          <a:prstGeom prst="rect">
            <a:avLst/>
          </a:prstGeom>
          <a:noFill/>
          <a:ln/>
        </p:spPr>
        <p:txBody>
          <a:bodyPr wrap="square" lIns="0" tIns="0" rIns="0" bIns="0" rtlCol="0" anchor="ctr"/>
          <a:lstStyle/>
          <a:p>
            <a:pPr indent="0" marL="0">
              <a:buNone/>
            </a:pPr>
            <a:r>
              <a:rPr lang="en-US" sz="1400" b="1" dirty="0">
                <a:solidFill>
                  <a:srgbClr val="F0F4F8"/>
                </a:solidFill>
                <a:latin typeface="Arial" pitchFamily="34" charset="0"/>
                <a:ea typeface="Arial" pitchFamily="34" charset="-122"/>
                <a:cs typeface="Arial" pitchFamily="34" charset="-120"/>
              </a:rPr>
              <a:t>Actions (24h)</a:t>
            </a:r>
            <a:endParaRPr lang="en-US" sz="1400" dirty="0"/>
          </a:p>
        </p:txBody>
      </p:sp>
      <p:sp>
        <p:nvSpPr>
          <p:cNvPr id="26" name="Text 20"/>
          <p:cNvSpPr/>
          <p:nvPr/>
        </p:nvSpPr>
        <p:spPr>
          <a:xfrm>
            <a:off x="9418320" y="2880360"/>
            <a:ext cx="2423160" cy="27432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15 open tasks</a:t>
            </a:r>
            <a:endParaRPr lang="en-US" sz="1200" dirty="0"/>
          </a:p>
        </p:txBody>
      </p:sp>
      <p:sp>
        <p:nvSpPr>
          <p:cNvPr id="27" name="Text 21"/>
          <p:cNvSpPr/>
          <p:nvPr/>
        </p:nvSpPr>
        <p:spPr>
          <a:xfrm>
            <a:off x="457200" y="3657600"/>
            <a:ext cx="10972800" cy="274320"/>
          </a:xfrm>
          <a:prstGeom prst="rect">
            <a:avLst/>
          </a:prstGeom>
          <a:noFill/>
          <a:ln/>
        </p:spPr>
        <p:txBody>
          <a:bodyPr wrap="square" lIns="0" tIns="0" rIns="0" bIns="0" rtlCol="0" anchor="ctr"/>
          <a:lstStyle/>
          <a:p>
            <a:pPr indent="0" marL="0">
              <a:buNone/>
            </a:pPr>
            <a:r>
              <a:rPr lang="en-US" sz="1200" b="1" dirty="0">
                <a:solidFill>
                  <a:srgbClr val="00E5FF"/>
                </a:solidFill>
                <a:latin typeface="Arial" pitchFamily="34" charset="0"/>
                <a:ea typeface="Arial" pitchFamily="34" charset="-122"/>
                <a:cs typeface="Arial" pitchFamily="34" charset="-120"/>
              </a:rPr>
              <a:t>COMMUNITY &amp; ACCESS PIPELINE</a:t>
            </a:r>
            <a:endParaRPr lang="en-US" sz="1200" dirty="0"/>
          </a:p>
        </p:txBody>
      </p:sp>
      <p:sp>
        <p:nvSpPr>
          <p:cNvPr id="28" name="Shape 22"/>
          <p:cNvSpPr/>
          <p:nvPr/>
        </p:nvSpPr>
        <p:spPr>
          <a:xfrm>
            <a:off x="457200" y="4023360"/>
            <a:ext cx="2788920" cy="1645920"/>
          </a:xfrm>
          <a:prstGeom prst="roundRect">
            <a:avLst>
              <a:gd name="adj" fmla="val 4444"/>
            </a:avLst>
          </a:prstGeom>
          <a:solidFill>
            <a:srgbClr val="121826"/>
          </a:solidFill>
          <a:ln w="12700">
            <a:solidFill>
              <a:srgbClr val="1E2A3A"/>
            </a:solidFill>
            <a:prstDash val="solid"/>
          </a:ln>
        </p:spPr>
      </p:sp>
      <p:sp>
        <p:nvSpPr>
          <p:cNvPr id="29" name="Text 23"/>
          <p:cNvSpPr/>
          <p:nvPr/>
        </p:nvSpPr>
        <p:spPr>
          <a:xfrm>
            <a:off x="640080" y="4206240"/>
            <a:ext cx="2423160" cy="32004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Community Tasks</a:t>
            </a:r>
            <a:endParaRPr lang="en-US" sz="1200" dirty="0"/>
          </a:p>
        </p:txBody>
      </p:sp>
      <p:sp>
        <p:nvSpPr>
          <p:cNvPr id="30" name="Text 24"/>
          <p:cNvSpPr/>
          <p:nvPr/>
        </p:nvSpPr>
        <p:spPr>
          <a:xfrm>
            <a:off x="640080" y="4663440"/>
            <a:ext cx="2423160" cy="640080"/>
          </a:xfrm>
          <a:prstGeom prst="rect">
            <a:avLst/>
          </a:prstGeom>
          <a:noFill/>
          <a:ln/>
        </p:spPr>
        <p:txBody>
          <a:bodyPr wrap="square" lIns="0" tIns="0" rIns="0" bIns="0" rtlCol="0" anchor="ctr"/>
          <a:lstStyle/>
          <a:p>
            <a:pPr indent="0" marL="0">
              <a:buNone/>
            </a:pPr>
            <a:r>
              <a:rPr lang="en-US" sz="1600" b="1" dirty="0">
                <a:solidFill>
                  <a:srgbClr val="F0F4F8"/>
                </a:solidFill>
                <a:latin typeface="Arial" pitchFamily="34" charset="0"/>
                <a:ea typeface="Arial" pitchFamily="34" charset="-122"/>
                <a:cs typeface="Arial" pitchFamily="34" charset="-120"/>
              </a:rPr>
              <a:t>6 required for invite</a:t>
            </a:r>
            <a:endParaRPr lang="en-US" sz="1600" dirty="0"/>
          </a:p>
        </p:txBody>
      </p:sp>
      <p:sp>
        <p:nvSpPr>
          <p:cNvPr id="31" name="Shape 25"/>
          <p:cNvSpPr/>
          <p:nvPr/>
        </p:nvSpPr>
        <p:spPr>
          <a:xfrm>
            <a:off x="3383280" y="4023360"/>
            <a:ext cx="2788920" cy="1645920"/>
          </a:xfrm>
          <a:prstGeom prst="roundRect">
            <a:avLst>
              <a:gd name="adj" fmla="val 4444"/>
            </a:avLst>
          </a:prstGeom>
          <a:solidFill>
            <a:srgbClr val="121826"/>
          </a:solidFill>
          <a:ln w="12700">
            <a:solidFill>
              <a:srgbClr val="1E2A3A"/>
            </a:solidFill>
            <a:prstDash val="solid"/>
          </a:ln>
        </p:spPr>
      </p:sp>
      <p:sp>
        <p:nvSpPr>
          <p:cNvPr id="32" name="Text 26"/>
          <p:cNvSpPr/>
          <p:nvPr/>
        </p:nvSpPr>
        <p:spPr>
          <a:xfrm>
            <a:off x="3566160" y="4206240"/>
            <a:ext cx="2423160" cy="32004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Access Model</a:t>
            </a:r>
            <a:endParaRPr lang="en-US" sz="1200" dirty="0"/>
          </a:p>
        </p:txBody>
      </p:sp>
      <p:sp>
        <p:nvSpPr>
          <p:cNvPr id="33" name="Text 27"/>
          <p:cNvSpPr/>
          <p:nvPr/>
        </p:nvSpPr>
        <p:spPr>
          <a:xfrm>
            <a:off x="3566160" y="4663440"/>
            <a:ext cx="2423160" cy="640080"/>
          </a:xfrm>
          <a:prstGeom prst="rect">
            <a:avLst/>
          </a:prstGeom>
          <a:noFill/>
          <a:ln/>
        </p:spPr>
        <p:txBody>
          <a:bodyPr wrap="square" lIns="0" tIns="0" rIns="0" bIns="0" rtlCol="0" anchor="ctr"/>
          <a:lstStyle/>
          <a:p>
            <a:pPr indent="0" marL="0">
              <a:buNone/>
            </a:pPr>
            <a:r>
              <a:rPr lang="en-US" sz="1600" b="1" dirty="0">
                <a:solidFill>
                  <a:srgbClr val="F0F4F8"/>
                </a:solidFill>
                <a:latin typeface="Arial" pitchFamily="34" charset="0"/>
                <a:ea typeface="Arial" pitchFamily="34" charset="-122"/>
                <a:cs typeface="Arial" pitchFamily="34" charset="-120"/>
              </a:rPr>
              <a:t>Invite-only (compute gated)</a:t>
            </a:r>
            <a:endParaRPr lang="en-US" sz="1600" dirty="0"/>
          </a:p>
        </p:txBody>
      </p:sp>
      <p:sp>
        <p:nvSpPr>
          <p:cNvPr id="34" name="Shape 28"/>
          <p:cNvSpPr/>
          <p:nvPr/>
        </p:nvSpPr>
        <p:spPr>
          <a:xfrm>
            <a:off x="6309360" y="4023360"/>
            <a:ext cx="2788920" cy="1645920"/>
          </a:xfrm>
          <a:prstGeom prst="roundRect">
            <a:avLst>
              <a:gd name="adj" fmla="val 4444"/>
            </a:avLst>
          </a:prstGeom>
          <a:solidFill>
            <a:srgbClr val="121826"/>
          </a:solidFill>
          <a:ln w="12700">
            <a:solidFill>
              <a:srgbClr val="1E2A3A"/>
            </a:solidFill>
            <a:prstDash val="solid"/>
          </a:ln>
        </p:spPr>
      </p:sp>
      <p:sp>
        <p:nvSpPr>
          <p:cNvPr id="35" name="Text 29"/>
          <p:cNvSpPr/>
          <p:nvPr/>
        </p:nvSpPr>
        <p:spPr>
          <a:xfrm>
            <a:off x="6492240" y="4206240"/>
            <a:ext cx="2423160" cy="32004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Channels</a:t>
            </a:r>
            <a:endParaRPr lang="en-US" sz="1200" dirty="0"/>
          </a:p>
        </p:txBody>
      </p:sp>
      <p:sp>
        <p:nvSpPr>
          <p:cNvPr id="36" name="Text 30"/>
          <p:cNvSpPr/>
          <p:nvPr/>
        </p:nvSpPr>
        <p:spPr>
          <a:xfrm>
            <a:off x="6492240" y="4663440"/>
            <a:ext cx="2423160" cy="640080"/>
          </a:xfrm>
          <a:prstGeom prst="rect">
            <a:avLst/>
          </a:prstGeom>
          <a:noFill/>
          <a:ln/>
        </p:spPr>
        <p:txBody>
          <a:bodyPr wrap="square" lIns="0" tIns="0" rIns="0" bIns="0" rtlCol="0" anchor="ctr"/>
          <a:lstStyle/>
          <a:p>
            <a:pPr indent="0" marL="0">
              <a:buNone/>
            </a:pPr>
            <a:r>
              <a:rPr lang="en-US" sz="1600" b="1" dirty="0">
                <a:solidFill>
                  <a:srgbClr val="F0F4F8"/>
                </a:solidFill>
                <a:latin typeface="Arial" pitchFamily="34" charset="0"/>
                <a:ea typeface="Arial" pitchFamily="34" charset="-122"/>
                <a:cs typeface="Arial" pitchFamily="34" charset="-120"/>
              </a:rPr>
              <a:t>X · Farcaster · Discord · TG</a:t>
            </a:r>
            <a:endParaRPr lang="en-US" sz="1600" dirty="0"/>
          </a:p>
        </p:txBody>
      </p:sp>
      <p:sp>
        <p:nvSpPr>
          <p:cNvPr id="37" name="Shape 31"/>
          <p:cNvSpPr/>
          <p:nvPr/>
        </p:nvSpPr>
        <p:spPr>
          <a:xfrm>
            <a:off x="9235440" y="4023360"/>
            <a:ext cx="2788920" cy="1645920"/>
          </a:xfrm>
          <a:prstGeom prst="roundRect">
            <a:avLst>
              <a:gd name="adj" fmla="val 4444"/>
            </a:avLst>
          </a:prstGeom>
          <a:solidFill>
            <a:srgbClr val="121826"/>
          </a:solidFill>
          <a:ln w="12700">
            <a:solidFill>
              <a:srgbClr val="1E2A3A"/>
            </a:solidFill>
            <a:prstDash val="solid"/>
          </a:ln>
        </p:spPr>
      </p:sp>
      <p:sp>
        <p:nvSpPr>
          <p:cNvPr id="38" name="Text 32"/>
          <p:cNvSpPr/>
          <p:nvPr/>
        </p:nvSpPr>
        <p:spPr>
          <a:xfrm>
            <a:off x="9418320" y="4206240"/>
            <a:ext cx="2423160" cy="320040"/>
          </a:xfrm>
          <a:prstGeom prst="rect">
            <a:avLst/>
          </a:prstGeom>
          <a:noFill/>
          <a:ln/>
        </p:spPr>
        <p:txBody>
          <a:bodyPr wrap="square" lIns="0" tIns="0" rIns="0" bIns="0" rtlCol="0" anchor="ctr"/>
          <a:lstStyle/>
          <a:p>
            <a:pPr indent="0" marL="0">
              <a:buNone/>
            </a:pPr>
            <a:r>
              <a:rPr lang="en-US" sz="1200" dirty="0">
                <a:solidFill>
                  <a:srgbClr val="8B9BB4"/>
                </a:solidFill>
                <a:latin typeface="Arial" pitchFamily="34" charset="0"/>
                <a:ea typeface="Arial" pitchFamily="34" charset="-122"/>
                <a:cs typeface="Arial" pitchFamily="34" charset="-120"/>
              </a:rPr>
              <a:t>Status</a:t>
            </a:r>
            <a:endParaRPr lang="en-US" sz="1200" dirty="0"/>
          </a:p>
        </p:txBody>
      </p:sp>
      <p:sp>
        <p:nvSpPr>
          <p:cNvPr id="39" name="Text 33"/>
          <p:cNvSpPr/>
          <p:nvPr/>
        </p:nvSpPr>
        <p:spPr>
          <a:xfrm>
            <a:off x="9418320" y="4663440"/>
            <a:ext cx="2423160" cy="640080"/>
          </a:xfrm>
          <a:prstGeom prst="rect">
            <a:avLst/>
          </a:prstGeom>
          <a:noFill/>
          <a:ln/>
        </p:spPr>
        <p:txBody>
          <a:bodyPr wrap="square" lIns="0" tIns="0" rIns="0" bIns="0" rtlCol="0" anchor="ctr"/>
          <a:lstStyle/>
          <a:p>
            <a:pPr indent="0" marL="0">
              <a:buNone/>
            </a:pPr>
            <a:r>
              <a:rPr lang="en-US" sz="1600" b="1" dirty="0">
                <a:solidFill>
                  <a:srgbClr val="F0F4F8"/>
                </a:solidFill>
                <a:latin typeface="Arial" pitchFamily="34" charset="0"/>
                <a:ea typeface="Arial" pitchFamily="34" charset="-122"/>
                <a:cs typeface="Arial" pitchFamily="34" charset="-120"/>
              </a:rPr>
              <a:t>Countdown live · 5 days</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5 / 7</a:t>
            </a:r>
            <a:endParaRPr lang="en-US" sz="1000" dirty="0"/>
          </a:p>
        </p:txBody>
      </p:sp>
      <p:sp>
        <p:nvSpPr>
          <p:cNvPr id="5" name="Text 3"/>
          <p:cNvSpPr/>
          <p:nvPr/>
        </p:nvSpPr>
        <p:spPr>
          <a:xfrm>
            <a:off x="457200" y="274320"/>
            <a:ext cx="10972800" cy="274320"/>
          </a:xfrm>
          <a:prstGeom prst="rect">
            <a:avLst/>
          </a:prstGeom>
          <a:noFill/>
          <a:ln/>
        </p:spPr>
        <p:txBody>
          <a:bodyPr wrap="square" lIns="0" tIns="0" rIns="0" bIns="0" rtlCol="0" anchor="ctr"/>
          <a:lstStyle/>
          <a:p>
            <a:pPr indent="0" marL="0">
              <a:buNone/>
            </a:pPr>
            <a:r>
              <a:rPr lang="en-US" sz="1200" b="1" spc="200" kern="0" dirty="0">
                <a:solidFill>
                  <a:srgbClr val="00E5FF"/>
                </a:solidFill>
                <a:latin typeface="Arial" pitchFamily="34" charset="0"/>
                <a:ea typeface="Arial" pitchFamily="34" charset="-122"/>
                <a:cs typeface="Arial" pitchFamily="34" charset="-120"/>
              </a:rPr>
              <a:t>03  ·  TOP-3 CUSTOMER WINS</a:t>
            </a:r>
            <a:endParaRPr lang="en-US" sz="1200" dirty="0"/>
          </a:p>
        </p:txBody>
      </p:sp>
      <p:sp>
        <p:nvSpPr>
          <p:cNvPr id="6" name="Text 4"/>
          <p:cNvSpPr/>
          <p:nvPr/>
        </p:nvSpPr>
        <p:spPr>
          <a:xfrm>
            <a:off x="457200" y="548640"/>
            <a:ext cx="10972800" cy="411480"/>
          </a:xfrm>
          <a:prstGeom prst="rect">
            <a:avLst/>
          </a:prstGeom>
          <a:noFill/>
          <a:ln/>
        </p:spPr>
        <p:txBody>
          <a:bodyPr wrap="square" lIns="0" tIns="0" rIns="0" bIns="0" rtlCol="0" anchor="ctr"/>
          <a:lstStyle/>
          <a:p>
            <a:pPr indent="0" marL="0">
              <a:buNone/>
            </a:pPr>
            <a:r>
              <a:rPr lang="en-US" sz="2600" b="1" dirty="0">
                <a:solidFill>
                  <a:srgbClr val="F0F4F8"/>
                </a:solidFill>
                <a:latin typeface="Arial" pitchFamily="34" charset="0"/>
                <a:ea typeface="Arial" pitchFamily="34" charset="-122"/>
                <a:cs typeface="Arial" pitchFamily="34" charset="-120"/>
              </a:rPr>
              <a:t>Early Adopter Success Stories</a:t>
            </a:r>
            <a:endParaRPr lang="en-US" sz="2600" dirty="0"/>
          </a:p>
        </p:txBody>
      </p:sp>
      <p:sp>
        <p:nvSpPr>
          <p:cNvPr id="7" name="Shape 5"/>
          <p:cNvSpPr/>
          <p:nvPr/>
        </p:nvSpPr>
        <p:spPr>
          <a:xfrm>
            <a:off x="457200" y="1143000"/>
            <a:ext cx="11247120" cy="1508760"/>
          </a:xfrm>
          <a:prstGeom prst="roundRect">
            <a:avLst>
              <a:gd name="adj" fmla="val 6061"/>
            </a:avLst>
          </a:prstGeom>
          <a:solidFill>
            <a:srgbClr val="121826"/>
          </a:solidFill>
          <a:ln w="12700">
            <a:solidFill>
              <a:srgbClr val="1E2A3A"/>
            </a:solidFill>
            <a:prstDash val="solid"/>
          </a:ln>
        </p:spPr>
      </p:sp>
      <p:sp>
        <p:nvSpPr>
          <p:cNvPr id="8" name="Shape 6"/>
          <p:cNvSpPr/>
          <p:nvPr/>
        </p:nvSpPr>
        <p:spPr>
          <a:xfrm>
            <a:off x="640080" y="1463040"/>
            <a:ext cx="822960" cy="822960"/>
          </a:xfrm>
          <a:prstGeom prst="roundRect">
            <a:avLst>
              <a:gd name="adj" fmla="val 11111"/>
            </a:avLst>
          </a:prstGeom>
          <a:solidFill>
            <a:srgbClr val="0A2A30"/>
          </a:solidFill>
          <a:ln w="19050">
            <a:solidFill>
              <a:srgbClr val="00E5FF"/>
            </a:solidFill>
            <a:prstDash val="solid"/>
          </a:ln>
        </p:spPr>
      </p:sp>
      <p:sp>
        <p:nvSpPr>
          <p:cNvPr id="9" name="Text 7"/>
          <p:cNvSpPr/>
          <p:nvPr/>
        </p:nvSpPr>
        <p:spPr>
          <a:xfrm>
            <a:off x="640080" y="1600200"/>
            <a:ext cx="822960" cy="548640"/>
          </a:xfrm>
          <a:prstGeom prst="rect">
            <a:avLst/>
          </a:prstGeom>
          <a:noFill/>
          <a:ln/>
        </p:spPr>
        <p:txBody>
          <a:bodyPr wrap="square" lIns="0" tIns="0" rIns="0" bIns="0" rtlCol="0" anchor="ctr"/>
          <a:lstStyle/>
          <a:p>
            <a:pPr algn="ctr" indent="0" marL="0">
              <a:buNone/>
            </a:pPr>
            <a:r>
              <a:rPr lang="en-US" sz="2000" b="1" dirty="0">
                <a:solidFill>
                  <a:srgbClr val="00E5F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737360" y="1371600"/>
            <a:ext cx="64008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Vienna Real Estate Co.</a:t>
            </a:r>
            <a:endParaRPr lang="en-US" sz="1800" dirty="0"/>
          </a:p>
        </p:txBody>
      </p:sp>
      <p:sp>
        <p:nvSpPr>
          <p:cNvPr id="11" name="Text 9"/>
          <p:cNvSpPr/>
          <p:nvPr/>
        </p:nvSpPr>
        <p:spPr>
          <a:xfrm>
            <a:off x="1737360" y="1691640"/>
            <a:ext cx="6400800" cy="228600"/>
          </a:xfrm>
          <a:prstGeom prst="rect">
            <a:avLst/>
          </a:prstGeom>
          <a:noFill/>
          <a:ln/>
        </p:spPr>
        <p:txBody>
          <a:bodyPr wrap="square" lIns="0" tIns="0" rIns="0" bIns="0" rtlCol="0" anchor="ctr"/>
          <a:lstStyle/>
          <a:p>
            <a:pPr indent="0" marL="0">
              <a:buNone/>
            </a:pPr>
            <a:r>
              <a:rPr lang="en-US" sz="1300" dirty="0">
                <a:solidFill>
                  <a:srgbClr val="00E5FF"/>
                </a:solidFill>
                <a:latin typeface="Arial" pitchFamily="34" charset="0"/>
                <a:ea typeface="Arial" pitchFamily="34" charset="-122"/>
                <a:cs typeface="Arial" pitchFamily="34" charset="-120"/>
              </a:rPr>
              <a:t>PropTech / Real Estate</a:t>
            </a:r>
            <a:endParaRPr lang="en-US" sz="1300" dirty="0"/>
          </a:p>
        </p:txBody>
      </p:sp>
      <p:sp>
        <p:nvSpPr>
          <p:cNvPr id="12" name="Text 10"/>
          <p:cNvSpPr/>
          <p:nvPr/>
        </p:nvSpPr>
        <p:spPr>
          <a:xfrm>
            <a:off x="1737360" y="2011680"/>
            <a:ext cx="7772400" cy="45720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First live company on Aura OS. AI Growth + Sales agents generated 12 qualified leads and drafted outreach sequences within 48h of mission start.</a:t>
            </a:r>
            <a:endParaRPr lang="en-US" sz="1300" dirty="0"/>
          </a:p>
        </p:txBody>
      </p:sp>
      <p:sp>
        <p:nvSpPr>
          <p:cNvPr id="13" name="Text 11"/>
          <p:cNvSpPr/>
          <p:nvPr/>
        </p:nvSpPr>
        <p:spPr>
          <a:xfrm>
            <a:off x="9601200" y="1645920"/>
            <a:ext cx="1828800" cy="457200"/>
          </a:xfrm>
          <a:prstGeom prst="rect">
            <a:avLst/>
          </a:prstGeom>
          <a:noFill/>
          <a:ln/>
        </p:spPr>
        <p:txBody>
          <a:bodyPr wrap="square" lIns="0" tIns="0" rIns="0" bIns="0" rtlCol="0" anchor="ctr"/>
          <a:lstStyle/>
          <a:p>
            <a:pPr algn="r" indent="0" marL="0">
              <a:buNone/>
            </a:pPr>
            <a:r>
              <a:rPr lang="en-US" sz="1400" b="1" dirty="0">
                <a:solidFill>
                  <a:srgbClr val="00E676"/>
                </a:solidFill>
                <a:latin typeface="Arial" pitchFamily="34" charset="0"/>
                <a:ea typeface="Arial" pitchFamily="34" charset="-122"/>
                <a:cs typeface="Arial" pitchFamily="34" charset="-120"/>
              </a:rPr>
              <a:t>12 leads · 48h</a:t>
            </a:r>
            <a:endParaRPr lang="en-US" sz="1400" dirty="0"/>
          </a:p>
        </p:txBody>
      </p:sp>
      <p:sp>
        <p:nvSpPr>
          <p:cNvPr id="14" name="Shape 12"/>
          <p:cNvSpPr/>
          <p:nvPr/>
        </p:nvSpPr>
        <p:spPr>
          <a:xfrm>
            <a:off x="457200" y="2788920"/>
            <a:ext cx="11247120" cy="1508760"/>
          </a:xfrm>
          <a:prstGeom prst="roundRect">
            <a:avLst>
              <a:gd name="adj" fmla="val 6061"/>
            </a:avLst>
          </a:prstGeom>
          <a:solidFill>
            <a:srgbClr val="121826"/>
          </a:solidFill>
          <a:ln w="12700">
            <a:solidFill>
              <a:srgbClr val="1E2A3A"/>
            </a:solidFill>
            <a:prstDash val="solid"/>
          </a:ln>
        </p:spPr>
      </p:sp>
      <p:sp>
        <p:nvSpPr>
          <p:cNvPr id="15" name="Shape 13"/>
          <p:cNvSpPr/>
          <p:nvPr/>
        </p:nvSpPr>
        <p:spPr>
          <a:xfrm>
            <a:off x="640080" y="3108960"/>
            <a:ext cx="822960" cy="822960"/>
          </a:xfrm>
          <a:prstGeom prst="roundRect">
            <a:avLst>
              <a:gd name="adj" fmla="val 11111"/>
            </a:avLst>
          </a:prstGeom>
          <a:solidFill>
            <a:srgbClr val="0A2A30"/>
          </a:solidFill>
          <a:ln w="19050">
            <a:solidFill>
              <a:srgbClr val="00E5FF"/>
            </a:solidFill>
            <a:prstDash val="solid"/>
          </a:ln>
        </p:spPr>
      </p:sp>
      <p:sp>
        <p:nvSpPr>
          <p:cNvPr id="16" name="Text 14"/>
          <p:cNvSpPr/>
          <p:nvPr/>
        </p:nvSpPr>
        <p:spPr>
          <a:xfrm>
            <a:off x="640080" y="3246120"/>
            <a:ext cx="822960" cy="548640"/>
          </a:xfrm>
          <a:prstGeom prst="rect">
            <a:avLst/>
          </a:prstGeom>
          <a:noFill/>
          <a:ln/>
        </p:spPr>
        <p:txBody>
          <a:bodyPr wrap="square" lIns="0" tIns="0" rIns="0" bIns="0" rtlCol="0" anchor="ctr"/>
          <a:lstStyle/>
          <a:p>
            <a:pPr algn="ctr" indent="0" marL="0">
              <a:buNone/>
            </a:pPr>
            <a:r>
              <a:rPr lang="en-US" sz="2000" b="1" dirty="0">
                <a:solidFill>
                  <a:srgbClr val="00E5FF"/>
                </a:solidFill>
                <a:latin typeface="Arial" pitchFamily="34" charset="0"/>
                <a:ea typeface="Arial" pitchFamily="34" charset="-122"/>
                <a:cs typeface="Arial" pitchFamily="34" charset="-120"/>
              </a:rPr>
              <a:t>02</a:t>
            </a:r>
            <a:endParaRPr lang="en-US" sz="2000" dirty="0"/>
          </a:p>
        </p:txBody>
      </p:sp>
      <p:sp>
        <p:nvSpPr>
          <p:cNvPr id="17" name="Text 15"/>
          <p:cNvSpPr/>
          <p:nvPr/>
        </p:nvSpPr>
        <p:spPr>
          <a:xfrm>
            <a:off x="1737360" y="3017520"/>
            <a:ext cx="64008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QuantEdge Trading Desk</a:t>
            </a:r>
            <a:endParaRPr lang="en-US" sz="1800" dirty="0"/>
          </a:p>
        </p:txBody>
      </p:sp>
      <p:sp>
        <p:nvSpPr>
          <p:cNvPr id="18" name="Text 16"/>
          <p:cNvSpPr/>
          <p:nvPr/>
        </p:nvSpPr>
        <p:spPr>
          <a:xfrm>
            <a:off x="1737360" y="3337560"/>
            <a:ext cx="6400800" cy="228600"/>
          </a:xfrm>
          <a:prstGeom prst="rect">
            <a:avLst/>
          </a:prstGeom>
          <a:noFill/>
          <a:ln/>
        </p:spPr>
        <p:txBody>
          <a:bodyPr wrap="square" lIns="0" tIns="0" rIns="0" bIns="0" rtlCol="0" anchor="ctr"/>
          <a:lstStyle/>
          <a:p>
            <a:pPr indent="0" marL="0">
              <a:buNone/>
            </a:pPr>
            <a:r>
              <a:rPr lang="en-US" sz="1300" dirty="0">
                <a:solidFill>
                  <a:srgbClr val="00E5FF"/>
                </a:solidFill>
                <a:latin typeface="Arial" pitchFamily="34" charset="0"/>
                <a:ea typeface="Arial" pitchFamily="34" charset="-122"/>
                <a:cs typeface="Arial" pitchFamily="34" charset="-120"/>
              </a:rPr>
              <a:t>FinTech / Trading</a:t>
            </a:r>
            <a:endParaRPr lang="en-US" sz="1300" dirty="0"/>
          </a:p>
        </p:txBody>
      </p:sp>
      <p:sp>
        <p:nvSpPr>
          <p:cNvPr id="19" name="Text 17"/>
          <p:cNvSpPr/>
          <p:nvPr/>
        </p:nvSpPr>
        <p:spPr>
          <a:xfrm>
            <a:off x="1737360" y="3657600"/>
            <a:ext cx="7772400" cy="45720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Quant agent executed capped paper trades and filed full proof-of-work reports. Shared memory enabled CEO agent to reallocate capital rules overnight.</a:t>
            </a:r>
            <a:endParaRPr lang="en-US" sz="1300" dirty="0"/>
          </a:p>
        </p:txBody>
      </p:sp>
      <p:sp>
        <p:nvSpPr>
          <p:cNvPr id="20" name="Text 18"/>
          <p:cNvSpPr/>
          <p:nvPr/>
        </p:nvSpPr>
        <p:spPr>
          <a:xfrm>
            <a:off x="9601200" y="3291840"/>
            <a:ext cx="1828800" cy="457200"/>
          </a:xfrm>
          <a:prstGeom prst="rect">
            <a:avLst/>
          </a:prstGeom>
          <a:noFill/>
          <a:ln/>
        </p:spPr>
        <p:txBody>
          <a:bodyPr wrap="square" lIns="0" tIns="0" rIns="0" bIns="0" rtlCol="0" anchor="ctr"/>
          <a:lstStyle/>
          <a:p>
            <a:pPr algn="r" indent="0" marL="0">
              <a:buNone/>
            </a:pPr>
            <a:r>
              <a:rPr lang="en-US" sz="1400" b="1" dirty="0">
                <a:solidFill>
                  <a:srgbClr val="00E676"/>
                </a:solidFill>
                <a:latin typeface="Arial" pitchFamily="34" charset="0"/>
                <a:ea typeface="Arial" pitchFamily="34" charset="-122"/>
                <a:cs typeface="Arial" pitchFamily="34" charset="-120"/>
              </a:rPr>
              <a:t>Proof-of-work filed</a:t>
            </a:r>
            <a:endParaRPr lang="en-US" sz="1400" dirty="0"/>
          </a:p>
        </p:txBody>
      </p:sp>
      <p:sp>
        <p:nvSpPr>
          <p:cNvPr id="21" name="Shape 19"/>
          <p:cNvSpPr/>
          <p:nvPr/>
        </p:nvSpPr>
        <p:spPr>
          <a:xfrm>
            <a:off x="457200" y="4434840"/>
            <a:ext cx="11247120" cy="1508760"/>
          </a:xfrm>
          <a:prstGeom prst="roundRect">
            <a:avLst>
              <a:gd name="adj" fmla="val 6061"/>
            </a:avLst>
          </a:prstGeom>
          <a:solidFill>
            <a:srgbClr val="121826"/>
          </a:solidFill>
          <a:ln w="12700">
            <a:solidFill>
              <a:srgbClr val="1E2A3A"/>
            </a:solidFill>
            <a:prstDash val="solid"/>
          </a:ln>
        </p:spPr>
      </p:sp>
      <p:sp>
        <p:nvSpPr>
          <p:cNvPr id="22" name="Shape 20"/>
          <p:cNvSpPr/>
          <p:nvPr/>
        </p:nvSpPr>
        <p:spPr>
          <a:xfrm>
            <a:off x="640080" y="4754880"/>
            <a:ext cx="822960" cy="822960"/>
          </a:xfrm>
          <a:prstGeom prst="roundRect">
            <a:avLst>
              <a:gd name="adj" fmla="val 11111"/>
            </a:avLst>
          </a:prstGeom>
          <a:solidFill>
            <a:srgbClr val="0A2A30"/>
          </a:solidFill>
          <a:ln w="19050">
            <a:solidFill>
              <a:srgbClr val="00E5FF"/>
            </a:solidFill>
            <a:prstDash val="solid"/>
          </a:ln>
        </p:spPr>
      </p:sp>
      <p:sp>
        <p:nvSpPr>
          <p:cNvPr id="23" name="Text 21"/>
          <p:cNvSpPr/>
          <p:nvPr/>
        </p:nvSpPr>
        <p:spPr>
          <a:xfrm>
            <a:off x="640080" y="4892040"/>
            <a:ext cx="822960" cy="548640"/>
          </a:xfrm>
          <a:prstGeom prst="rect">
            <a:avLst/>
          </a:prstGeom>
          <a:noFill/>
          <a:ln/>
        </p:spPr>
        <p:txBody>
          <a:bodyPr wrap="square" lIns="0" tIns="0" rIns="0" bIns="0" rtlCol="0" anchor="ctr"/>
          <a:lstStyle/>
          <a:p>
            <a:pPr algn="ctr" indent="0" marL="0">
              <a:buNone/>
            </a:pPr>
            <a:r>
              <a:rPr lang="en-US" sz="2000" b="1" dirty="0">
                <a:solidFill>
                  <a:srgbClr val="00E5FF"/>
                </a:solidFill>
                <a:latin typeface="Arial" pitchFamily="34" charset="0"/>
                <a:ea typeface="Arial" pitchFamily="34" charset="-122"/>
                <a:cs typeface="Arial" pitchFamily="34" charset="-120"/>
              </a:rPr>
              <a:t>03</a:t>
            </a:r>
            <a:endParaRPr lang="en-US" sz="2000" dirty="0"/>
          </a:p>
        </p:txBody>
      </p:sp>
      <p:sp>
        <p:nvSpPr>
          <p:cNvPr id="24" name="Text 22"/>
          <p:cNvSpPr/>
          <p:nvPr/>
        </p:nvSpPr>
        <p:spPr>
          <a:xfrm>
            <a:off x="1737360" y="4663440"/>
            <a:ext cx="6400800" cy="32004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NovaSaaS Labs</a:t>
            </a:r>
            <a:endParaRPr lang="en-US" sz="1800" dirty="0"/>
          </a:p>
        </p:txBody>
      </p:sp>
      <p:sp>
        <p:nvSpPr>
          <p:cNvPr id="25" name="Text 23"/>
          <p:cNvSpPr/>
          <p:nvPr/>
        </p:nvSpPr>
        <p:spPr>
          <a:xfrm>
            <a:off x="1737360" y="4983480"/>
            <a:ext cx="6400800" cy="228600"/>
          </a:xfrm>
          <a:prstGeom prst="rect">
            <a:avLst/>
          </a:prstGeom>
          <a:noFill/>
          <a:ln/>
        </p:spPr>
        <p:txBody>
          <a:bodyPr wrap="square" lIns="0" tIns="0" rIns="0" bIns="0" rtlCol="0" anchor="ctr"/>
          <a:lstStyle/>
          <a:p>
            <a:pPr indent="0" marL="0">
              <a:buNone/>
            </a:pPr>
            <a:r>
              <a:rPr lang="en-US" sz="1300" dirty="0">
                <a:solidFill>
                  <a:srgbClr val="00E5FF"/>
                </a:solidFill>
                <a:latin typeface="Arial" pitchFamily="34" charset="0"/>
                <a:ea typeface="Arial" pitchFamily="34" charset="-122"/>
                <a:cs typeface="Arial" pitchFamily="34" charset="-120"/>
              </a:rPr>
              <a:t>B2B SaaS</a:t>
            </a:r>
            <a:endParaRPr lang="en-US" sz="1300" dirty="0"/>
          </a:p>
        </p:txBody>
      </p:sp>
      <p:sp>
        <p:nvSpPr>
          <p:cNvPr id="26" name="Text 24"/>
          <p:cNvSpPr/>
          <p:nvPr/>
        </p:nvSpPr>
        <p:spPr>
          <a:xfrm>
            <a:off x="1737360" y="5303520"/>
            <a:ext cx="7772400" cy="45720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Product + Eng agents produced feature specs and a working prototype landing page. Customer agent handled 3 support simulations autonomously.</a:t>
            </a:r>
            <a:endParaRPr lang="en-US" sz="1300" dirty="0"/>
          </a:p>
        </p:txBody>
      </p:sp>
      <p:sp>
        <p:nvSpPr>
          <p:cNvPr id="27" name="Text 25"/>
          <p:cNvSpPr/>
          <p:nvPr/>
        </p:nvSpPr>
        <p:spPr>
          <a:xfrm>
            <a:off x="9601200" y="4937760"/>
            <a:ext cx="1828800" cy="457200"/>
          </a:xfrm>
          <a:prstGeom prst="rect">
            <a:avLst/>
          </a:prstGeom>
          <a:noFill/>
          <a:ln/>
        </p:spPr>
        <p:txBody>
          <a:bodyPr wrap="square" lIns="0" tIns="0" rIns="0" bIns="0" rtlCol="0" anchor="ctr"/>
          <a:lstStyle/>
          <a:p>
            <a:pPr algn="r" indent="0" marL="0">
              <a:buNone/>
            </a:pPr>
            <a:r>
              <a:rPr lang="en-US" sz="1400" b="1" dirty="0">
                <a:solidFill>
                  <a:srgbClr val="00E676"/>
                </a:solidFill>
                <a:latin typeface="Arial" pitchFamily="34" charset="0"/>
                <a:ea typeface="Arial" pitchFamily="34" charset="-122"/>
                <a:cs typeface="Arial" pitchFamily="34" charset="-120"/>
              </a:rPr>
              <a:t>Spec + prototype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6 / 7</a:t>
            </a:r>
            <a:endParaRPr lang="en-US" sz="1000" dirty="0"/>
          </a:p>
        </p:txBody>
      </p:sp>
      <p:sp>
        <p:nvSpPr>
          <p:cNvPr id="5" name="Text 3"/>
          <p:cNvSpPr/>
          <p:nvPr/>
        </p:nvSpPr>
        <p:spPr>
          <a:xfrm>
            <a:off x="457200" y="274320"/>
            <a:ext cx="10972800" cy="274320"/>
          </a:xfrm>
          <a:prstGeom prst="rect">
            <a:avLst/>
          </a:prstGeom>
          <a:noFill/>
          <a:ln/>
        </p:spPr>
        <p:txBody>
          <a:bodyPr wrap="square" lIns="0" tIns="0" rIns="0" bIns="0" rtlCol="0" anchor="ctr"/>
          <a:lstStyle/>
          <a:p>
            <a:pPr indent="0" marL="0">
              <a:buNone/>
            </a:pPr>
            <a:r>
              <a:rPr lang="en-US" sz="1200" b="1" spc="200" kern="0" dirty="0">
                <a:solidFill>
                  <a:srgbClr val="00E5FF"/>
                </a:solidFill>
                <a:latin typeface="Arial" pitchFamily="34" charset="0"/>
                <a:ea typeface="Arial" pitchFamily="34" charset="-122"/>
                <a:cs typeface="Arial" pitchFamily="34" charset="-120"/>
              </a:rPr>
              <a:t>04  ·  OKRs — NEXT QUARTER</a:t>
            </a:r>
            <a:endParaRPr lang="en-US" sz="1200" dirty="0"/>
          </a:p>
        </p:txBody>
      </p:sp>
      <p:sp>
        <p:nvSpPr>
          <p:cNvPr id="6" name="Text 4"/>
          <p:cNvSpPr/>
          <p:nvPr/>
        </p:nvSpPr>
        <p:spPr>
          <a:xfrm>
            <a:off x="457200" y="548640"/>
            <a:ext cx="10972800" cy="411480"/>
          </a:xfrm>
          <a:prstGeom prst="rect">
            <a:avLst/>
          </a:prstGeom>
          <a:noFill/>
          <a:ln/>
        </p:spPr>
        <p:txBody>
          <a:bodyPr wrap="square" lIns="0" tIns="0" rIns="0" bIns="0" rtlCol="0" anchor="ctr"/>
          <a:lstStyle/>
          <a:p>
            <a:pPr indent="0" marL="0">
              <a:buNone/>
            </a:pPr>
            <a:r>
              <a:rPr lang="en-US" sz="2600" b="1" dirty="0">
                <a:solidFill>
                  <a:srgbClr val="F0F4F8"/>
                </a:solidFill>
                <a:latin typeface="Arial" pitchFamily="34" charset="0"/>
                <a:ea typeface="Arial" pitchFamily="34" charset="-122"/>
                <a:cs typeface="Arial" pitchFamily="34" charset="-120"/>
              </a:rPr>
              <a:t>Q4 2026 Objectives &amp; Key Results</a:t>
            </a:r>
            <a:endParaRPr lang="en-US" sz="2600" dirty="0"/>
          </a:p>
        </p:txBody>
      </p:sp>
      <p:sp>
        <p:nvSpPr>
          <p:cNvPr id="7" name="Shape 5"/>
          <p:cNvSpPr/>
          <p:nvPr/>
        </p:nvSpPr>
        <p:spPr>
          <a:xfrm>
            <a:off x="457200" y="1143000"/>
            <a:ext cx="3657600" cy="4846320"/>
          </a:xfrm>
          <a:prstGeom prst="roundRect">
            <a:avLst>
              <a:gd name="adj" fmla="val 2500"/>
            </a:avLst>
          </a:prstGeom>
          <a:solidFill>
            <a:srgbClr val="121826"/>
          </a:solidFill>
          <a:ln w="12700">
            <a:solidFill>
              <a:srgbClr val="1E2A3A"/>
            </a:solidFill>
            <a:prstDash val="solid"/>
          </a:ln>
        </p:spPr>
      </p:sp>
      <p:sp>
        <p:nvSpPr>
          <p:cNvPr id="8" name="Shape 6"/>
          <p:cNvSpPr/>
          <p:nvPr/>
        </p:nvSpPr>
        <p:spPr>
          <a:xfrm>
            <a:off x="457200" y="1143000"/>
            <a:ext cx="3657600" cy="640080"/>
          </a:xfrm>
          <a:prstGeom prst="rect">
            <a:avLst/>
          </a:prstGeom>
          <a:solidFill>
            <a:srgbClr val="0A2A30"/>
          </a:solidFill>
          <a:ln w="12700">
            <a:solidFill>
              <a:srgbClr val="0A2A30"/>
            </a:solidFill>
            <a:prstDash val="solid"/>
          </a:ln>
        </p:spPr>
      </p:sp>
      <p:sp>
        <p:nvSpPr>
          <p:cNvPr id="9" name="Text 7"/>
          <p:cNvSpPr/>
          <p:nvPr/>
        </p:nvSpPr>
        <p:spPr>
          <a:xfrm>
            <a:off x="640080" y="1280160"/>
            <a:ext cx="3291840" cy="365760"/>
          </a:xfrm>
          <a:prstGeom prst="rect">
            <a:avLst/>
          </a:prstGeom>
          <a:noFill/>
          <a:ln/>
        </p:spPr>
        <p:txBody>
          <a:bodyPr wrap="square" lIns="0" tIns="0" rIns="0" bIns="0" rtlCol="0" anchor="ctr"/>
          <a:lstStyle/>
          <a:p>
            <a:pPr indent="0" marL="0">
              <a:buNone/>
            </a:pPr>
            <a:r>
              <a:rPr lang="en-US" sz="1500" b="1" dirty="0">
                <a:solidFill>
                  <a:srgbClr val="00E5FF"/>
                </a:solidFill>
                <a:latin typeface="Arial" pitchFamily="34" charset="0"/>
                <a:ea typeface="Arial" pitchFamily="34" charset="-122"/>
                <a:cs typeface="Arial" pitchFamily="34" charset="-120"/>
              </a:rPr>
              <a:t>O1  Scale Founding Cohort</a:t>
            </a:r>
            <a:endParaRPr lang="en-US" sz="1500" dirty="0"/>
          </a:p>
        </p:txBody>
      </p:sp>
      <p:sp>
        <p:nvSpPr>
          <p:cNvPr id="10" name="Shape 8"/>
          <p:cNvSpPr/>
          <p:nvPr/>
        </p:nvSpPr>
        <p:spPr>
          <a:xfrm>
            <a:off x="685800" y="2103120"/>
            <a:ext cx="228600" cy="228600"/>
          </a:xfrm>
          <a:prstGeom prst="ellipse">
            <a:avLst/>
          </a:prstGeom>
          <a:solidFill>
            <a:srgbClr val="00E5FF"/>
          </a:solidFill>
          <a:ln w="12700">
            <a:solidFill>
              <a:srgbClr val="00E5FF"/>
            </a:solidFill>
            <a:prstDash val="solid"/>
          </a:ln>
        </p:spPr>
      </p:sp>
      <p:sp>
        <p:nvSpPr>
          <p:cNvPr id="11" name="Text 9"/>
          <p:cNvSpPr/>
          <p:nvPr/>
        </p:nvSpPr>
        <p:spPr>
          <a:xfrm>
            <a:off x="1051560" y="201168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KR1: Fill 500 / 2,000 founding seats by 31 Oct</a:t>
            </a:r>
            <a:endParaRPr lang="en-US" sz="1400" dirty="0"/>
          </a:p>
        </p:txBody>
      </p:sp>
      <p:sp>
        <p:nvSpPr>
          <p:cNvPr id="12" name="Shape 10"/>
          <p:cNvSpPr/>
          <p:nvPr/>
        </p:nvSpPr>
        <p:spPr>
          <a:xfrm>
            <a:off x="685800" y="3200400"/>
            <a:ext cx="228600" cy="228600"/>
          </a:xfrm>
          <a:prstGeom prst="ellipse">
            <a:avLst/>
          </a:prstGeom>
          <a:solidFill>
            <a:srgbClr val="00E5FF"/>
          </a:solidFill>
          <a:ln w="12700">
            <a:solidFill>
              <a:srgbClr val="00E5FF"/>
            </a:solidFill>
            <a:prstDash val="solid"/>
          </a:ln>
        </p:spPr>
      </p:sp>
      <p:sp>
        <p:nvSpPr>
          <p:cNvPr id="13" name="Text 11"/>
          <p:cNvSpPr/>
          <p:nvPr/>
        </p:nvSpPr>
        <p:spPr>
          <a:xfrm>
            <a:off x="1051560" y="310896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KR2: Convert ≥40% of invite completers into active companies</a:t>
            </a:r>
            <a:endParaRPr lang="en-US" sz="1400" dirty="0"/>
          </a:p>
        </p:txBody>
      </p:sp>
      <p:sp>
        <p:nvSpPr>
          <p:cNvPr id="14" name="Shape 12"/>
          <p:cNvSpPr/>
          <p:nvPr/>
        </p:nvSpPr>
        <p:spPr>
          <a:xfrm>
            <a:off x="685800" y="4297680"/>
            <a:ext cx="228600" cy="228600"/>
          </a:xfrm>
          <a:prstGeom prst="ellipse">
            <a:avLst/>
          </a:prstGeom>
          <a:solidFill>
            <a:srgbClr val="00E5FF"/>
          </a:solidFill>
          <a:ln w="12700">
            <a:solidFill>
              <a:srgbClr val="00E5FF"/>
            </a:solidFill>
            <a:prstDash val="solid"/>
          </a:ln>
        </p:spPr>
      </p:sp>
      <p:sp>
        <p:nvSpPr>
          <p:cNvPr id="15" name="Text 13"/>
          <p:cNvSpPr/>
          <p:nvPr/>
        </p:nvSpPr>
        <p:spPr>
          <a:xfrm>
            <a:off x="1051560" y="420624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KR3: Achieve 200+ concurrent AI employees running</a:t>
            </a:r>
            <a:endParaRPr lang="en-US" sz="1400" dirty="0"/>
          </a:p>
        </p:txBody>
      </p:sp>
      <p:sp>
        <p:nvSpPr>
          <p:cNvPr id="16" name="Shape 14"/>
          <p:cNvSpPr/>
          <p:nvPr/>
        </p:nvSpPr>
        <p:spPr>
          <a:xfrm>
            <a:off x="4297680" y="1143000"/>
            <a:ext cx="3657600" cy="4846320"/>
          </a:xfrm>
          <a:prstGeom prst="roundRect">
            <a:avLst>
              <a:gd name="adj" fmla="val 2500"/>
            </a:avLst>
          </a:prstGeom>
          <a:solidFill>
            <a:srgbClr val="121826"/>
          </a:solidFill>
          <a:ln w="12700">
            <a:solidFill>
              <a:srgbClr val="1E2A3A"/>
            </a:solidFill>
            <a:prstDash val="solid"/>
          </a:ln>
        </p:spPr>
      </p:sp>
      <p:sp>
        <p:nvSpPr>
          <p:cNvPr id="17" name="Shape 15"/>
          <p:cNvSpPr/>
          <p:nvPr/>
        </p:nvSpPr>
        <p:spPr>
          <a:xfrm>
            <a:off x="4297680" y="1143000"/>
            <a:ext cx="3657600" cy="640080"/>
          </a:xfrm>
          <a:prstGeom prst="rect">
            <a:avLst/>
          </a:prstGeom>
          <a:solidFill>
            <a:srgbClr val="0A2A30"/>
          </a:solidFill>
          <a:ln w="12700">
            <a:solidFill>
              <a:srgbClr val="0A2A30"/>
            </a:solidFill>
            <a:prstDash val="solid"/>
          </a:ln>
        </p:spPr>
      </p:sp>
      <p:sp>
        <p:nvSpPr>
          <p:cNvPr id="18" name="Text 16"/>
          <p:cNvSpPr/>
          <p:nvPr/>
        </p:nvSpPr>
        <p:spPr>
          <a:xfrm>
            <a:off x="4480560" y="1280160"/>
            <a:ext cx="3291840" cy="365760"/>
          </a:xfrm>
          <a:prstGeom prst="rect">
            <a:avLst/>
          </a:prstGeom>
          <a:noFill/>
          <a:ln/>
        </p:spPr>
        <p:txBody>
          <a:bodyPr wrap="square" lIns="0" tIns="0" rIns="0" bIns="0" rtlCol="0" anchor="ctr"/>
          <a:lstStyle/>
          <a:p>
            <a:pPr indent="0" marL="0">
              <a:buNone/>
            </a:pPr>
            <a:r>
              <a:rPr lang="en-US" sz="1500" b="1" dirty="0">
                <a:solidFill>
                  <a:srgbClr val="00E5FF"/>
                </a:solidFill>
                <a:latin typeface="Arial" pitchFamily="34" charset="0"/>
                <a:ea typeface="Arial" pitchFamily="34" charset="-122"/>
                <a:cs typeface="Arial" pitchFamily="34" charset="-120"/>
              </a:rPr>
              <a:t>O2  Deliver Real Economic Activity</a:t>
            </a:r>
            <a:endParaRPr lang="en-US" sz="1500" dirty="0"/>
          </a:p>
        </p:txBody>
      </p:sp>
      <p:sp>
        <p:nvSpPr>
          <p:cNvPr id="19" name="Shape 17"/>
          <p:cNvSpPr/>
          <p:nvPr/>
        </p:nvSpPr>
        <p:spPr>
          <a:xfrm>
            <a:off x="4526280" y="2103120"/>
            <a:ext cx="228600" cy="228600"/>
          </a:xfrm>
          <a:prstGeom prst="ellipse">
            <a:avLst/>
          </a:prstGeom>
          <a:solidFill>
            <a:srgbClr val="00E5FF"/>
          </a:solidFill>
          <a:ln w="12700">
            <a:solidFill>
              <a:srgbClr val="00E5FF"/>
            </a:solidFill>
            <a:prstDash val="solid"/>
          </a:ln>
        </p:spPr>
      </p:sp>
      <p:sp>
        <p:nvSpPr>
          <p:cNvPr id="20" name="Text 18"/>
          <p:cNvSpPr/>
          <p:nvPr/>
        </p:nvSpPr>
        <p:spPr>
          <a:xfrm>
            <a:off x="4892040" y="201168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KR1: Process first 1,000 settled tasks with proof-of-work</a:t>
            </a:r>
            <a:endParaRPr lang="en-US" sz="1400" dirty="0"/>
          </a:p>
        </p:txBody>
      </p:sp>
      <p:sp>
        <p:nvSpPr>
          <p:cNvPr id="21" name="Shape 19"/>
          <p:cNvSpPr/>
          <p:nvPr/>
        </p:nvSpPr>
        <p:spPr>
          <a:xfrm>
            <a:off x="4526280" y="3200400"/>
            <a:ext cx="228600" cy="228600"/>
          </a:xfrm>
          <a:prstGeom prst="ellipse">
            <a:avLst/>
          </a:prstGeom>
          <a:solidFill>
            <a:srgbClr val="00E5FF"/>
          </a:solidFill>
          <a:ln w="12700">
            <a:solidFill>
              <a:srgbClr val="00E5FF"/>
            </a:solidFill>
            <a:prstDash val="solid"/>
          </a:ln>
        </p:spPr>
      </p:sp>
      <p:sp>
        <p:nvSpPr>
          <p:cNvPr id="22" name="Text 20"/>
          <p:cNvSpPr/>
          <p:nvPr/>
        </p:nvSpPr>
        <p:spPr>
          <a:xfrm>
            <a:off x="4892040" y="310896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KR2: Generate measurable AURA value from ≥50 companies</a:t>
            </a:r>
            <a:endParaRPr lang="en-US" sz="1400" dirty="0"/>
          </a:p>
        </p:txBody>
      </p:sp>
      <p:sp>
        <p:nvSpPr>
          <p:cNvPr id="23" name="Shape 21"/>
          <p:cNvSpPr/>
          <p:nvPr/>
        </p:nvSpPr>
        <p:spPr>
          <a:xfrm>
            <a:off x="4526280" y="4297680"/>
            <a:ext cx="228600" cy="228600"/>
          </a:xfrm>
          <a:prstGeom prst="ellipse">
            <a:avLst/>
          </a:prstGeom>
          <a:solidFill>
            <a:srgbClr val="00E5FF"/>
          </a:solidFill>
          <a:ln w="12700">
            <a:solidFill>
              <a:srgbClr val="00E5FF"/>
            </a:solidFill>
            <a:prstDash val="solid"/>
          </a:ln>
        </p:spPr>
      </p:sp>
      <p:sp>
        <p:nvSpPr>
          <p:cNvPr id="24" name="Text 22"/>
          <p:cNvSpPr/>
          <p:nvPr/>
        </p:nvSpPr>
        <p:spPr>
          <a:xfrm>
            <a:off x="4892040" y="420624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KR3: Zero unauthorized spend events (approval gate 100%)</a:t>
            </a:r>
            <a:endParaRPr lang="en-US" sz="1400" dirty="0"/>
          </a:p>
        </p:txBody>
      </p:sp>
      <p:sp>
        <p:nvSpPr>
          <p:cNvPr id="25" name="Shape 23"/>
          <p:cNvSpPr/>
          <p:nvPr/>
        </p:nvSpPr>
        <p:spPr>
          <a:xfrm>
            <a:off x="8138160" y="1143000"/>
            <a:ext cx="3657600" cy="4846320"/>
          </a:xfrm>
          <a:prstGeom prst="roundRect">
            <a:avLst>
              <a:gd name="adj" fmla="val 2500"/>
            </a:avLst>
          </a:prstGeom>
          <a:solidFill>
            <a:srgbClr val="121826"/>
          </a:solidFill>
          <a:ln w="12700">
            <a:solidFill>
              <a:srgbClr val="1E2A3A"/>
            </a:solidFill>
            <a:prstDash val="solid"/>
          </a:ln>
        </p:spPr>
      </p:sp>
      <p:sp>
        <p:nvSpPr>
          <p:cNvPr id="26" name="Shape 24"/>
          <p:cNvSpPr/>
          <p:nvPr/>
        </p:nvSpPr>
        <p:spPr>
          <a:xfrm>
            <a:off x="8138160" y="1143000"/>
            <a:ext cx="3657600" cy="640080"/>
          </a:xfrm>
          <a:prstGeom prst="rect">
            <a:avLst/>
          </a:prstGeom>
          <a:solidFill>
            <a:srgbClr val="0A2A30"/>
          </a:solidFill>
          <a:ln w="12700">
            <a:solidFill>
              <a:srgbClr val="0A2A30"/>
            </a:solidFill>
            <a:prstDash val="solid"/>
          </a:ln>
        </p:spPr>
      </p:sp>
      <p:sp>
        <p:nvSpPr>
          <p:cNvPr id="27" name="Text 25"/>
          <p:cNvSpPr/>
          <p:nvPr/>
        </p:nvSpPr>
        <p:spPr>
          <a:xfrm>
            <a:off x="8321040" y="1280160"/>
            <a:ext cx="3291840" cy="365760"/>
          </a:xfrm>
          <a:prstGeom prst="rect">
            <a:avLst/>
          </a:prstGeom>
          <a:noFill/>
          <a:ln/>
        </p:spPr>
        <p:txBody>
          <a:bodyPr wrap="square" lIns="0" tIns="0" rIns="0" bIns="0" rtlCol="0" anchor="ctr"/>
          <a:lstStyle/>
          <a:p>
            <a:pPr indent="0" marL="0">
              <a:buNone/>
            </a:pPr>
            <a:r>
              <a:rPr lang="en-US" sz="1500" b="1" dirty="0">
                <a:solidFill>
                  <a:srgbClr val="00E5FF"/>
                </a:solidFill>
                <a:latin typeface="Arial" pitchFamily="34" charset="0"/>
                <a:ea typeface="Arial" pitchFamily="34" charset="-122"/>
                <a:cs typeface="Arial" pitchFamily="34" charset="-120"/>
              </a:rPr>
              <a:t>O3  Product &amp; Reliability</a:t>
            </a:r>
            <a:endParaRPr lang="en-US" sz="1500" dirty="0"/>
          </a:p>
        </p:txBody>
      </p:sp>
      <p:sp>
        <p:nvSpPr>
          <p:cNvPr id="28" name="Shape 26"/>
          <p:cNvSpPr/>
          <p:nvPr/>
        </p:nvSpPr>
        <p:spPr>
          <a:xfrm>
            <a:off x="8366760" y="2103120"/>
            <a:ext cx="228600" cy="228600"/>
          </a:xfrm>
          <a:prstGeom prst="ellipse">
            <a:avLst/>
          </a:prstGeom>
          <a:solidFill>
            <a:srgbClr val="00E5FF"/>
          </a:solidFill>
          <a:ln w="12700">
            <a:solidFill>
              <a:srgbClr val="00E5FF"/>
            </a:solidFill>
            <a:prstDash val="solid"/>
          </a:ln>
        </p:spPr>
      </p:sp>
      <p:sp>
        <p:nvSpPr>
          <p:cNvPr id="29" name="Text 27"/>
          <p:cNvSpPr/>
          <p:nvPr/>
        </p:nvSpPr>
        <p:spPr>
          <a:xfrm>
            <a:off x="8732520" y="201168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KR1: Ship shared-memory v2 + 3 new agent roles</a:t>
            </a:r>
            <a:endParaRPr lang="en-US" sz="1400" dirty="0"/>
          </a:p>
        </p:txBody>
      </p:sp>
      <p:sp>
        <p:nvSpPr>
          <p:cNvPr id="30" name="Shape 28"/>
          <p:cNvSpPr/>
          <p:nvPr/>
        </p:nvSpPr>
        <p:spPr>
          <a:xfrm>
            <a:off x="8366760" y="3200400"/>
            <a:ext cx="228600" cy="228600"/>
          </a:xfrm>
          <a:prstGeom prst="ellipse">
            <a:avLst/>
          </a:prstGeom>
          <a:solidFill>
            <a:srgbClr val="00E5FF"/>
          </a:solidFill>
          <a:ln w="12700">
            <a:solidFill>
              <a:srgbClr val="00E5FF"/>
            </a:solidFill>
            <a:prstDash val="solid"/>
          </a:ln>
        </p:spPr>
      </p:sp>
      <p:sp>
        <p:nvSpPr>
          <p:cNvPr id="31" name="Text 29"/>
          <p:cNvSpPr/>
          <p:nvPr/>
        </p:nvSpPr>
        <p:spPr>
          <a:xfrm>
            <a:off x="8732520" y="310896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KR2: Maintain &gt;99% task completion reliability</a:t>
            </a:r>
            <a:endParaRPr lang="en-US" sz="1400" dirty="0"/>
          </a:p>
        </p:txBody>
      </p:sp>
      <p:sp>
        <p:nvSpPr>
          <p:cNvPr id="32" name="Shape 30"/>
          <p:cNvSpPr/>
          <p:nvPr/>
        </p:nvSpPr>
        <p:spPr>
          <a:xfrm>
            <a:off x="8366760" y="4297680"/>
            <a:ext cx="228600" cy="228600"/>
          </a:xfrm>
          <a:prstGeom prst="ellipse">
            <a:avLst/>
          </a:prstGeom>
          <a:solidFill>
            <a:srgbClr val="00E5FF"/>
          </a:solidFill>
          <a:ln w="12700">
            <a:solidFill>
              <a:srgbClr val="00E5FF"/>
            </a:solidFill>
            <a:prstDash val="solid"/>
          </a:ln>
        </p:spPr>
      </p:sp>
      <p:sp>
        <p:nvSpPr>
          <p:cNvPr id="33" name="Text 31"/>
          <p:cNvSpPr/>
          <p:nvPr/>
        </p:nvSpPr>
        <p:spPr>
          <a:xfrm>
            <a:off x="8732520" y="4206240"/>
            <a:ext cx="2834640" cy="914400"/>
          </a:xfrm>
          <a:prstGeom prst="rect">
            <a:avLst/>
          </a:prstGeom>
          <a:noFill/>
          <a:ln/>
        </p:spPr>
        <p:txBody>
          <a:bodyPr wrap="square" lIns="0" tIns="0" rIns="0" bIns="0" rtlCol="0" anchor="ctr"/>
          <a:lstStyle/>
          <a:p>
            <a:pPr indent="0" marL="0">
              <a:buNone/>
            </a:pPr>
            <a:r>
              <a:rPr lang="en-US" sz="1400" dirty="0">
                <a:solidFill>
                  <a:srgbClr val="F0F4F8"/>
                </a:solidFill>
                <a:latin typeface="Arial" pitchFamily="34" charset="0"/>
                <a:ea typeface="Arial" pitchFamily="34" charset="-122"/>
                <a:cs typeface="Arial" pitchFamily="34" charset="-120"/>
              </a:rPr>
              <a:t>KR3: Launch public live dashboard with real metrics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Shape 0"/>
          <p:cNvSpPr/>
          <p:nvPr/>
        </p:nvSpPr>
        <p:spPr>
          <a:xfrm>
            <a:off x="0" y="6537960"/>
            <a:ext cx="12191695" cy="320040"/>
          </a:xfrm>
          <a:prstGeom prst="rect">
            <a:avLst/>
          </a:prstGeom>
          <a:solidFill>
            <a:srgbClr val="06090F"/>
          </a:solidFill>
          <a:ln w="12700">
            <a:solidFill>
              <a:srgbClr val="06090F"/>
            </a:solidFill>
            <a:prstDash val="solid"/>
          </a:ln>
        </p:spPr>
      </p:sp>
      <p:sp>
        <p:nvSpPr>
          <p:cNvPr id="3" name="Text 1"/>
          <p:cNvSpPr/>
          <p:nvPr/>
        </p:nvSpPr>
        <p:spPr>
          <a:xfrm>
            <a:off x="365760" y="6537960"/>
            <a:ext cx="7315200" cy="320040"/>
          </a:xfrm>
          <a:prstGeom prst="rect">
            <a:avLst/>
          </a:prstGeom>
          <a:noFill/>
          <a:ln/>
        </p:spPr>
        <p:txBody>
          <a:bodyPr wrap="square" lIns="0" tIns="0" rIns="0" bIns="0" rtlCol="0" anchor="ctr"/>
          <a:lstStyle/>
          <a:p>
            <a:pPr indent="0" marL="0">
              <a:buNone/>
            </a:pPr>
            <a:r>
              <a:rPr lang="en-US" sz="1000" dirty="0">
                <a:solidFill>
                  <a:srgbClr val="5A6A80"/>
                </a:solidFill>
                <a:latin typeface="Arial" pitchFamily="34" charset="0"/>
                <a:ea typeface="Arial" pitchFamily="34" charset="-122"/>
                <a:cs typeface="Arial" pitchFamily="34" charset="-120"/>
              </a:rPr>
              <a:t>Aura OS  ·  aibusiness.fun  ·  Confidential</a:t>
            </a:r>
            <a:endParaRPr lang="en-US" sz="1000" dirty="0"/>
          </a:p>
        </p:txBody>
      </p:sp>
      <p:sp>
        <p:nvSpPr>
          <p:cNvPr id="4" name="Text 2"/>
          <p:cNvSpPr/>
          <p:nvPr/>
        </p:nvSpPr>
        <p:spPr>
          <a:xfrm>
            <a:off x="11094415" y="6537960"/>
            <a:ext cx="731520" cy="320040"/>
          </a:xfrm>
          <a:prstGeom prst="rect">
            <a:avLst/>
          </a:prstGeom>
          <a:noFill/>
          <a:ln/>
        </p:spPr>
        <p:txBody>
          <a:bodyPr wrap="square" lIns="0" tIns="0" rIns="0" bIns="0" rtlCol="0" anchor="ctr"/>
          <a:lstStyle/>
          <a:p>
            <a:pPr algn="r" indent="0" marL="0">
              <a:buNone/>
            </a:pPr>
            <a:r>
              <a:rPr lang="en-US" sz="1000" dirty="0">
                <a:solidFill>
                  <a:srgbClr val="5A6A80"/>
                </a:solidFill>
                <a:latin typeface="Arial" pitchFamily="34" charset="0"/>
                <a:ea typeface="Arial" pitchFamily="34" charset="-122"/>
                <a:cs typeface="Arial" pitchFamily="34" charset="-120"/>
              </a:rPr>
              <a:t>7 / 7</a:t>
            </a:r>
            <a:endParaRPr lang="en-US" sz="1000" dirty="0"/>
          </a:p>
        </p:txBody>
      </p:sp>
      <p:sp>
        <p:nvSpPr>
          <p:cNvPr id="5" name="Text 3"/>
          <p:cNvSpPr/>
          <p:nvPr/>
        </p:nvSpPr>
        <p:spPr>
          <a:xfrm>
            <a:off x="457200" y="274320"/>
            <a:ext cx="10972800" cy="274320"/>
          </a:xfrm>
          <a:prstGeom prst="rect">
            <a:avLst/>
          </a:prstGeom>
          <a:noFill/>
          <a:ln/>
        </p:spPr>
        <p:txBody>
          <a:bodyPr wrap="square" lIns="0" tIns="0" rIns="0" bIns="0" rtlCol="0" anchor="ctr"/>
          <a:lstStyle/>
          <a:p>
            <a:pPr indent="0" marL="0">
              <a:buNone/>
            </a:pPr>
            <a:r>
              <a:rPr lang="en-US" sz="1200" b="1" spc="200" kern="0" dirty="0">
                <a:solidFill>
                  <a:srgbClr val="00E5FF"/>
                </a:solidFill>
                <a:latin typeface="Arial" pitchFamily="34" charset="0"/>
                <a:ea typeface="Arial" pitchFamily="34" charset="-122"/>
                <a:cs typeface="Arial" pitchFamily="34" charset="-120"/>
              </a:rPr>
              <a:t>05  ·  OUTLOOK</a:t>
            </a:r>
            <a:endParaRPr lang="en-US" sz="1200" dirty="0"/>
          </a:p>
        </p:txBody>
      </p:sp>
      <p:sp>
        <p:nvSpPr>
          <p:cNvPr id="6" name="Text 4"/>
          <p:cNvSpPr/>
          <p:nvPr/>
        </p:nvSpPr>
        <p:spPr>
          <a:xfrm>
            <a:off x="457200" y="548640"/>
            <a:ext cx="10972800" cy="411480"/>
          </a:xfrm>
          <a:prstGeom prst="rect">
            <a:avLst/>
          </a:prstGeom>
          <a:noFill/>
          <a:ln/>
        </p:spPr>
        <p:txBody>
          <a:bodyPr wrap="square" lIns="0" tIns="0" rIns="0" bIns="0" rtlCol="0" anchor="ctr"/>
          <a:lstStyle/>
          <a:p>
            <a:pPr indent="0" marL="0">
              <a:buNone/>
            </a:pPr>
            <a:r>
              <a:rPr lang="en-US" sz="2600" b="1" dirty="0">
                <a:solidFill>
                  <a:srgbClr val="F0F4F8"/>
                </a:solidFill>
                <a:latin typeface="Arial" pitchFamily="34" charset="0"/>
                <a:ea typeface="Arial" pitchFamily="34" charset="-122"/>
                <a:cs typeface="Arial" pitchFamily="34" charset="-120"/>
              </a:rPr>
              <a:t>Roadmap &amp; Immediate Priorities</a:t>
            </a:r>
            <a:endParaRPr lang="en-US" sz="2600" dirty="0"/>
          </a:p>
        </p:txBody>
      </p:sp>
      <p:sp>
        <p:nvSpPr>
          <p:cNvPr id="7" name="Shape 5"/>
          <p:cNvSpPr/>
          <p:nvPr/>
        </p:nvSpPr>
        <p:spPr>
          <a:xfrm>
            <a:off x="457200" y="1188720"/>
            <a:ext cx="2788920" cy="2286000"/>
          </a:xfrm>
          <a:prstGeom prst="roundRect">
            <a:avLst>
              <a:gd name="adj" fmla="val 4000"/>
            </a:avLst>
          </a:prstGeom>
          <a:solidFill>
            <a:srgbClr val="121826"/>
          </a:solidFill>
          <a:ln w="12700">
            <a:solidFill>
              <a:srgbClr val="1E2A3A"/>
            </a:solidFill>
            <a:prstDash val="solid"/>
          </a:ln>
        </p:spPr>
      </p:sp>
      <p:sp>
        <p:nvSpPr>
          <p:cNvPr id="8" name="Text 6"/>
          <p:cNvSpPr/>
          <p:nvPr/>
        </p:nvSpPr>
        <p:spPr>
          <a:xfrm>
            <a:off x="640080" y="1371600"/>
            <a:ext cx="2423160" cy="320040"/>
          </a:xfrm>
          <a:prstGeom prst="rect">
            <a:avLst/>
          </a:prstGeom>
          <a:noFill/>
          <a:ln/>
        </p:spPr>
        <p:txBody>
          <a:bodyPr wrap="square" lIns="0" tIns="0" rIns="0" bIns="0" rtlCol="0" anchor="ctr"/>
          <a:lstStyle/>
          <a:p>
            <a:pPr indent="0" marL="0">
              <a:buNone/>
            </a:pPr>
            <a:r>
              <a:rPr lang="en-US" sz="1400" b="1" dirty="0">
                <a:solidFill>
                  <a:srgbClr val="00E5FF"/>
                </a:solidFill>
                <a:latin typeface="Arial" pitchFamily="34" charset="0"/>
                <a:ea typeface="Arial" pitchFamily="34" charset="-122"/>
                <a:cs typeface="Arial" pitchFamily="34" charset="-120"/>
              </a:rPr>
              <a:t>14 Aug</a:t>
            </a:r>
            <a:endParaRPr lang="en-US" sz="1400" dirty="0"/>
          </a:p>
        </p:txBody>
      </p:sp>
      <p:sp>
        <p:nvSpPr>
          <p:cNvPr id="9" name="Text 7"/>
          <p:cNvSpPr/>
          <p:nvPr/>
        </p:nvSpPr>
        <p:spPr>
          <a:xfrm>
            <a:off x="640080" y="1828800"/>
            <a:ext cx="2423160" cy="36576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Fair Launch</a:t>
            </a:r>
            <a:endParaRPr lang="en-US" sz="1800" dirty="0"/>
          </a:p>
        </p:txBody>
      </p:sp>
      <p:sp>
        <p:nvSpPr>
          <p:cNvPr id="10" name="Text 8"/>
          <p:cNvSpPr/>
          <p:nvPr/>
        </p:nvSpPr>
        <p:spPr>
          <a:xfrm>
            <a:off x="640080" y="2331720"/>
            <a:ext cx="2423160" cy="82296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Public opening · founding rates locked</a:t>
            </a:r>
            <a:endParaRPr lang="en-US" sz="1300" dirty="0"/>
          </a:p>
        </p:txBody>
      </p:sp>
      <p:sp>
        <p:nvSpPr>
          <p:cNvPr id="11" name="Shape 9"/>
          <p:cNvSpPr/>
          <p:nvPr/>
        </p:nvSpPr>
        <p:spPr>
          <a:xfrm>
            <a:off x="3383280" y="1188720"/>
            <a:ext cx="2788920" cy="2286000"/>
          </a:xfrm>
          <a:prstGeom prst="roundRect">
            <a:avLst>
              <a:gd name="adj" fmla="val 4000"/>
            </a:avLst>
          </a:prstGeom>
          <a:solidFill>
            <a:srgbClr val="121826"/>
          </a:solidFill>
          <a:ln w="12700">
            <a:solidFill>
              <a:srgbClr val="1E2A3A"/>
            </a:solidFill>
            <a:prstDash val="solid"/>
          </a:ln>
        </p:spPr>
      </p:sp>
      <p:sp>
        <p:nvSpPr>
          <p:cNvPr id="12" name="Text 10"/>
          <p:cNvSpPr/>
          <p:nvPr/>
        </p:nvSpPr>
        <p:spPr>
          <a:xfrm>
            <a:off x="3566160" y="1371600"/>
            <a:ext cx="2423160" cy="320040"/>
          </a:xfrm>
          <a:prstGeom prst="rect">
            <a:avLst/>
          </a:prstGeom>
          <a:noFill/>
          <a:ln/>
        </p:spPr>
        <p:txBody>
          <a:bodyPr wrap="square" lIns="0" tIns="0" rIns="0" bIns="0" rtlCol="0" anchor="ctr"/>
          <a:lstStyle/>
          <a:p>
            <a:pPr indent="0" marL="0">
              <a:buNone/>
            </a:pPr>
            <a:r>
              <a:rPr lang="en-US" sz="1400" b="1" dirty="0">
                <a:solidFill>
                  <a:srgbClr val="00E5FF"/>
                </a:solidFill>
                <a:latin typeface="Arial" pitchFamily="34" charset="0"/>
                <a:ea typeface="Arial" pitchFamily="34" charset="-122"/>
                <a:cs typeface="Arial" pitchFamily="34" charset="-120"/>
              </a:rPr>
              <a:t>Sep</a:t>
            </a:r>
            <a:endParaRPr lang="en-US" sz="1400" dirty="0"/>
          </a:p>
        </p:txBody>
      </p:sp>
      <p:sp>
        <p:nvSpPr>
          <p:cNvPr id="13" name="Text 11"/>
          <p:cNvSpPr/>
          <p:nvPr/>
        </p:nvSpPr>
        <p:spPr>
          <a:xfrm>
            <a:off x="3566160" y="1828800"/>
            <a:ext cx="2423160" cy="36576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Wave 2 Access</a:t>
            </a:r>
            <a:endParaRPr lang="en-US" sz="1800" dirty="0"/>
          </a:p>
        </p:txBody>
      </p:sp>
      <p:sp>
        <p:nvSpPr>
          <p:cNvPr id="14" name="Text 12"/>
          <p:cNvSpPr/>
          <p:nvPr/>
        </p:nvSpPr>
        <p:spPr>
          <a:xfrm>
            <a:off x="3566160" y="2331720"/>
            <a:ext cx="2423160" cy="82296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Open additional invite waves · scale compute</a:t>
            </a:r>
            <a:endParaRPr lang="en-US" sz="1300" dirty="0"/>
          </a:p>
        </p:txBody>
      </p:sp>
      <p:sp>
        <p:nvSpPr>
          <p:cNvPr id="15" name="Shape 13"/>
          <p:cNvSpPr/>
          <p:nvPr/>
        </p:nvSpPr>
        <p:spPr>
          <a:xfrm>
            <a:off x="6309360" y="1188720"/>
            <a:ext cx="2788920" cy="2286000"/>
          </a:xfrm>
          <a:prstGeom prst="roundRect">
            <a:avLst>
              <a:gd name="adj" fmla="val 4000"/>
            </a:avLst>
          </a:prstGeom>
          <a:solidFill>
            <a:srgbClr val="121826"/>
          </a:solidFill>
          <a:ln w="12700">
            <a:solidFill>
              <a:srgbClr val="1E2A3A"/>
            </a:solidFill>
            <a:prstDash val="solid"/>
          </a:ln>
        </p:spPr>
      </p:sp>
      <p:sp>
        <p:nvSpPr>
          <p:cNvPr id="16" name="Text 14"/>
          <p:cNvSpPr/>
          <p:nvPr/>
        </p:nvSpPr>
        <p:spPr>
          <a:xfrm>
            <a:off x="6492240" y="1371600"/>
            <a:ext cx="2423160" cy="320040"/>
          </a:xfrm>
          <a:prstGeom prst="rect">
            <a:avLst/>
          </a:prstGeom>
          <a:noFill/>
          <a:ln/>
        </p:spPr>
        <p:txBody>
          <a:bodyPr wrap="square" lIns="0" tIns="0" rIns="0" bIns="0" rtlCol="0" anchor="ctr"/>
          <a:lstStyle/>
          <a:p>
            <a:pPr indent="0" marL="0">
              <a:buNone/>
            </a:pPr>
            <a:r>
              <a:rPr lang="en-US" sz="1400" b="1" dirty="0">
                <a:solidFill>
                  <a:srgbClr val="00E5FF"/>
                </a:solidFill>
                <a:latin typeface="Arial" pitchFamily="34" charset="0"/>
                <a:ea typeface="Arial" pitchFamily="34" charset="-122"/>
                <a:cs typeface="Arial" pitchFamily="34" charset="-120"/>
              </a:rPr>
              <a:t>Oct</a:t>
            </a:r>
            <a:endParaRPr lang="en-US" sz="1400" dirty="0"/>
          </a:p>
        </p:txBody>
      </p:sp>
      <p:sp>
        <p:nvSpPr>
          <p:cNvPr id="17" name="Text 15"/>
          <p:cNvSpPr/>
          <p:nvPr/>
        </p:nvSpPr>
        <p:spPr>
          <a:xfrm>
            <a:off x="6492240" y="1828800"/>
            <a:ext cx="2423160" cy="36576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500 Companies</a:t>
            </a:r>
            <a:endParaRPr lang="en-US" sz="1800" dirty="0"/>
          </a:p>
        </p:txBody>
      </p:sp>
      <p:sp>
        <p:nvSpPr>
          <p:cNvPr id="18" name="Text 16"/>
          <p:cNvSpPr/>
          <p:nvPr/>
        </p:nvSpPr>
        <p:spPr>
          <a:xfrm>
            <a:off x="6492240" y="2331720"/>
            <a:ext cx="2423160" cy="82296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Hit founding cohort milestone · first settlements</a:t>
            </a:r>
            <a:endParaRPr lang="en-US" sz="1300" dirty="0"/>
          </a:p>
        </p:txBody>
      </p:sp>
      <p:sp>
        <p:nvSpPr>
          <p:cNvPr id="19" name="Shape 17"/>
          <p:cNvSpPr/>
          <p:nvPr/>
        </p:nvSpPr>
        <p:spPr>
          <a:xfrm>
            <a:off x="9235440" y="1188720"/>
            <a:ext cx="2788920" cy="2286000"/>
          </a:xfrm>
          <a:prstGeom prst="roundRect">
            <a:avLst>
              <a:gd name="adj" fmla="val 4000"/>
            </a:avLst>
          </a:prstGeom>
          <a:solidFill>
            <a:srgbClr val="121826"/>
          </a:solidFill>
          <a:ln w="12700">
            <a:solidFill>
              <a:srgbClr val="1E2A3A"/>
            </a:solidFill>
            <a:prstDash val="solid"/>
          </a:ln>
        </p:spPr>
      </p:sp>
      <p:sp>
        <p:nvSpPr>
          <p:cNvPr id="20" name="Text 18"/>
          <p:cNvSpPr/>
          <p:nvPr/>
        </p:nvSpPr>
        <p:spPr>
          <a:xfrm>
            <a:off x="9418320" y="1371600"/>
            <a:ext cx="2423160" cy="320040"/>
          </a:xfrm>
          <a:prstGeom prst="rect">
            <a:avLst/>
          </a:prstGeom>
          <a:noFill/>
          <a:ln/>
        </p:spPr>
        <p:txBody>
          <a:bodyPr wrap="square" lIns="0" tIns="0" rIns="0" bIns="0" rtlCol="0" anchor="ctr"/>
          <a:lstStyle/>
          <a:p>
            <a:pPr indent="0" marL="0">
              <a:buNone/>
            </a:pPr>
            <a:r>
              <a:rPr lang="en-US" sz="1400" b="1" dirty="0">
                <a:solidFill>
                  <a:srgbClr val="00E5FF"/>
                </a:solidFill>
                <a:latin typeface="Arial" pitchFamily="34" charset="0"/>
                <a:ea typeface="Arial" pitchFamily="34" charset="-122"/>
                <a:cs typeface="Arial" pitchFamily="34" charset="-120"/>
              </a:rPr>
              <a:t>Nov–Dec</a:t>
            </a:r>
            <a:endParaRPr lang="en-US" sz="1400" dirty="0"/>
          </a:p>
        </p:txBody>
      </p:sp>
      <p:sp>
        <p:nvSpPr>
          <p:cNvPr id="21" name="Text 19"/>
          <p:cNvSpPr/>
          <p:nvPr/>
        </p:nvSpPr>
        <p:spPr>
          <a:xfrm>
            <a:off x="9418320" y="1828800"/>
            <a:ext cx="2423160" cy="365760"/>
          </a:xfrm>
          <a:prstGeom prst="rect">
            <a:avLst/>
          </a:prstGeom>
          <a:noFill/>
          <a:ln/>
        </p:spPr>
        <p:txBody>
          <a:bodyPr wrap="square" lIns="0" tIns="0" rIns="0" bIns="0" rtlCol="0" anchor="ctr"/>
          <a:lstStyle/>
          <a:p>
            <a:pPr indent="0" marL="0">
              <a:buNone/>
            </a:pPr>
            <a:r>
              <a:rPr lang="en-US" sz="1800" b="1" dirty="0">
                <a:solidFill>
                  <a:srgbClr val="F0F4F8"/>
                </a:solidFill>
                <a:latin typeface="Arial" pitchFamily="34" charset="0"/>
                <a:ea typeface="Arial" pitchFamily="34" charset="-122"/>
                <a:cs typeface="Arial" pitchFamily="34" charset="-120"/>
              </a:rPr>
              <a:t>Compound</a:t>
            </a:r>
            <a:endParaRPr lang="en-US" sz="1800" dirty="0"/>
          </a:p>
        </p:txBody>
      </p:sp>
      <p:sp>
        <p:nvSpPr>
          <p:cNvPr id="22" name="Text 20"/>
          <p:cNvSpPr/>
          <p:nvPr/>
        </p:nvSpPr>
        <p:spPr>
          <a:xfrm>
            <a:off x="9418320" y="2331720"/>
            <a:ext cx="2423160" cy="82296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Reinvest loops · new agent capabilities</a:t>
            </a:r>
            <a:endParaRPr lang="en-US" sz="1300" dirty="0"/>
          </a:p>
        </p:txBody>
      </p:sp>
      <p:sp>
        <p:nvSpPr>
          <p:cNvPr id="23" name="Shape 21"/>
          <p:cNvSpPr/>
          <p:nvPr/>
        </p:nvSpPr>
        <p:spPr>
          <a:xfrm>
            <a:off x="457200" y="3840480"/>
            <a:ext cx="11247120" cy="2194560"/>
          </a:xfrm>
          <a:prstGeom prst="roundRect">
            <a:avLst>
              <a:gd name="adj" fmla="val 4167"/>
            </a:avLst>
          </a:prstGeom>
          <a:solidFill>
            <a:srgbClr val="121826"/>
          </a:solidFill>
          <a:ln w="19050">
            <a:solidFill>
              <a:srgbClr val="00E5FF"/>
            </a:solidFill>
            <a:prstDash val="solid"/>
          </a:ln>
        </p:spPr>
      </p:sp>
      <p:sp>
        <p:nvSpPr>
          <p:cNvPr id="24" name="Text 22"/>
          <p:cNvSpPr/>
          <p:nvPr/>
        </p:nvSpPr>
        <p:spPr>
          <a:xfrm>
            <a:off x="731520" y="4069080"/>
            <a:ext cx="10515600" cy="274320"/>
          </a:xfrm>
          <a:prstGeom prst="rect">
            <a:avLst/>
          </a:prstGeom>
          <a:noFill/>
          <a:ln/>
        </p:spPr>
        <p:txBody>
          <a:bodyPr wrap="square" lIns="0" tIns="0" rIns="0" bIns="0" rtlCol="0" anchor="ctr"/>
          <a:lstStyle/>
          <a:p>
            <a:pPr indent="0" marL="0">
              <a:buNone/>
            </a:pPr>
            <a:r>
              <a:rPr lang="en-US" sz="1200" b="1" dirty="0">
                <a:solidFill>
                  <a:srgbClr val="00E5FF"/>
                </a:solidFill>
                <a:latin typeface="Arial" pitchFamily="34" charset="0"/>
                <a:ea typeface="Arial" pitchFamily="34" charset="-122"/>
                <a:cs typeface="Arial" pitchFamily="34" charset="-120"/>
              </a:rPr>
              <a:t>KEY MESSAGE</a:t>
            </a:r>
            <a:endParaRPr lang="en-US" sz="1200" dirty="0"/>
          </a:p>
        </p:txBody>
      </p:sp>
      <p:sp>
        <p:nvSpPr>
          <p:cNvPr id="25" name="Text 23"/>
          <p:cNvSpPr/>
          <p:nvPr/>
        </p:nvSpPr>
        <p:spPr>
          <a:xfrm>
            <a:off x="731520" y="4480560"/>
            <a:ext cx="10515600" cy="914400"/>
          </a:xfrm>
          <a:prstGeom prst="rect">
            <a:avLst/>
          </a:prstGeom>
          <a:noFill/>
          <a:ln/>
        </p:spPr>
        <p:txBody>
          <a:bodyPr wrap="square" lIns="0" tIns="0" rIns="0" bIns="0" rtlCol="0" anchor="ctr"/>
          <a:lstStyle/>
          <a:p>
            <a:pPr indent="0" marL="0">
              <a:buNone/>
            </a:pPr>
            <a:r>
              <a:rPr lang="en-US" sz="1600" dirty="0">
                <a:solidFill>
                  <a:srgbClr val="F0F4F8"/>
                </a:solidFill>
                <a:latin typeface="Arial" pitchFamily="34" charset="0"/>
                <a:ea typeface="Arial" pitchFamily="34" charset="-122"/>
                <a:cs typeface="Arial" pitchFamily="34" charset="-120"/>
              </a:rPr>
              <a:t>Aura OS is days from fair launch. The founding cohort is open, the system is live, and the first companies are already running autonomous AI employees. Focus for the next 90 days: fill the cohort, prove real economic activity, and ship reliability.</a:t>
            </a:r>
            <a:endParaRPr lang="en-US" sz="1600" dirty="0"/>
          </a:p>
        </p:txBody>
      </p:sp>
      <p:sp>
        <p:nvSpPr>
          <p:cNvPr id="26" name="Text 24"/>
          <p:cNvSpPr/>
          <p:nvPr/>
        </p:nvSpPr>
        <p:spPr>
          <a:xfrm>
            <a:off x="731520" y="5577840"/>
            <a:ext cx="10515600" cy="274320"/>
          </a:xfrm>
          <a:prstGeom prst="rect">
            <a:avLst/>
          </a:prstGeom>
          <a:noFill/>
          <a:ln/>
        </p:spPr>
        <p:txBody>
          <a:bodyPr wrap="square" lIns="0" tIns="0" rIns="0" bIns="0" rtlCol="0" anchor="ctr"/>
          <a:lstStyle/>
          <a:p>
            <a:pPr indent="0" marL="0">
              <a:buNone/>
            </a:pPr>
            <a:r>
              <a:rPr lang="en-US" sz="1300" dirty="0">
                <a:solidFill>
                  <a:srgbClr val="8B9BB4"/>
                </a:solidFill>
                <a:latin typeface="Arial" pitchFamily="34" charset="0"/>
                <a:ea typeface="Arial" pitchFamily="34" charset="-122"/>
                <a:cs typeface="Arial" pitchFamily="34" charset="-120"/>
              </a:rPr>
              <a:t>aibusiness.fun  ·  @buildingcultu3  ·  Fair Launch 14 Aug 2026 14:14 CEST</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Aura OS — Pre-Launch Business Review</dc:title>
  <dc:subject>Business Review Q3 2026</dc:subject>
  <dc:creator>Aura OS</dc:creator>
  <cp:lastModifiedBy>Aura OS</cp:lastModifiedBy>
  <cp:revision>1</cp:revision>
  <dcterms:created xsi:type="dcterms:W3CDTF">2026-08-08T22:15:06Z</dcterms:created>
  <dcterms:modified xsi:type="dcterms:W3CDTF">2026-08-08T22:15:06Z</dcterms:modified>
</cp:coreProperties>
</file>